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7023100" cy="93091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YECTOS%202017\Estad&#237;sticas%202017\comparativo%20indices%20alojamiento%202014%20-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YECTOS%202017\Estad&#237;sticas%202017\comparativo%20indices%20alojamiento%202014%20-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5"/>
              <c:layout>
                <c:manualLayout>
                  <c:x val="9.3573249250031645E-3"/>
                  <c:y val="-9.2825943316240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Hoja1!$B$2:$M$2</c:f>
              <c:numCache>
                <c:formatCode>0.00%</c:formatCode>
                <c:ptCount val="12"/>
                <c:pt idx="0">
                  <c:v>0.432</c:v>
                </c:pt>
                <c:pt idx="1">
                  <c:v>0.44600000000000001</c:v>
                </c:pt>
                <c:pt idx="2">
                  <c:v>0.43</c:v>
                </c:pt>
                <c:pt idx="3">
                  <c:v>0.32900000000000001</c:v>
                </c:pt>
                <c:pt idx="4">
                  <c:v>0.22500000000000001</c:v>
                </c:pt>
                <c:pt idx="5">
                  <c:v>0.23</c:v>
                </c:pt>
                <c:pt idx="6">
                  <c:v>0.34100000000000003</c:v>
                </c:pt>
                <c:pt idx="7">
                  <c:v>0.44</c:v>
                </c:pt>
                <c:pt idx="8">
                  <c:v>0.308</c:v>
                </c:pt>
                <c:pt idx="9">
                  <c:v>0.29399999999999998</c:v>
                </c:pt>
                <c:pt idx="10">
                  <c:v>0.44900000000000001</c:v>
                </c:pt>
                <c:pt idx="11">
                  <c:v>0.24199999999999999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745024"/>
        <c:axId val="34494656"/>
        <c:axId val="0"/>
      </c:bar3DChart>
      <c:catAx>
        <c:axId val="10374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34494656"/>
        <c:crosses val="autoZero"/>
        <c:auto val="1"/>
        <c:lblAlgn val="ctr"/>
        <c:lblOffset val="100"/>
        <c:noMultiLvlLbl val="0"/>
      </c:catAx>
      <c:valAx>
        <c:axId val="3449465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103745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EC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Hoja1!$B$3:$M$3</c:f>
              <c:numCache>
                <c:formatCode>_(* #,##0.00_);_(* \(#,##0.00\);_(* "-"??_);_(@_)</c:formatCode>
                <c:ptCount val="12"/>
                <c:pt idx="0">
                  <c:v>35.17</c:v>
                </c:pt>
                <c:pt idx="1">
                  <c:v>35.43</c:v>
                </c:pt>
                <c:pt idx="2">
                  <c:v>34.42</c:v>
                </c:pt>
                <c:pt idx="3">
                  <c:v>34</c:v>
                </c:pt>
                <c:pt idx="4">
                  <c:v>31.91</c:v>
                </c:pt>
                <c:pt idx="5">
                  <c:v>33.340000000000003</c:v>
                </c:pt>
                <c:pt idx="6">
                  <c:v>32.58</c:v>
                </c:pt>
                <c:pt idx="7">
                  <c:v>30.68</c:v>
                </c:pt>
                <c:pt idx="8">
                  <c:v>33.53</c:v>
                </c:pt>
                <c:pt idx="9">
                  <c:v>37.35</c:v>
                </c:pt>
                <c:pt idx="10">
                  <c:v>33.39</c:v>
                </c:pt>
                <c:pt idx="11">
                  <c:v>32.880000000000003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873728"/>
        <c:axId val="35701312"/>
        <c:axId val="0"/>
      </c:bar3DChart>
      <c:catAx>
        <c:axId val="76873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5701312"/>
        <c:crosses val="autoZero"/>
        <c:auto val="1"/>
        <c:lblAlgn val="ctr"/>
        <c:lblOffset val="100"/>
        <c:noMultiLvlLbl val="0"/>
      </c:catAx>
      <c:valAx>
        <c:axId val="35701312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out"/>
        <c:minorTickMark val="none"/>
        <c:tickLblPos val="nextTo"/>
        <c:crossAx val="7687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s-EC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Hoja1!$B$1:$M$1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Hoja1!$B$4:$M$4</c:f>
              <c:numCache>
                <c:formatCode>"$"#,##0.00_);\("$"#,##0.00\)</c:formatCode>
                <c:ptCount val="12"/>
                <c:pt idx="0">
                  <c:v>13</c:v>
                </c:pt>
                <c:pt idx="1">
                  <c:v>16</c:v>
                </c:pt>
                <c:pt idx="2">
                  <c:v>13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12</c:v>
                </c:pt>
                <c:pt idx="8">
                  <c:v>6</c:v>
                </c:pt>
                <c:pt idx="9">
                  <c:v>15</c:v>
                </c:pt>
                <c:pt idx="10">
                  <c:v>16</c:v>
                </c:pt>
                <c:pt idx="1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876288"/>
        <c:axId val="35703616"/>
        <c:axId val="0"/>
      </c:bar3DChart>
      <c:catAx>
        <c:axId val="76876288"/>
        <c:scaling>
          <c:orientation val="minMax"/>
        </c:scaling>
        <c:delete val="0"/>
        <c:axPos val="b"/>
        <c:majorTickMark val="out"/>
        <c:minorTickMark val="none"/>
        <c:tickLblPos val="nextTo"/>
        <c:crossAx val="35703616"/>
        <c:crosses val="autoZero"/>
        <c:auto val="1"/>
        <c:lblAlgn val="ctr"/>
        <c:lblOffset val="100"/>
        <c:noMultiLvlLbl val="0"/>
      </c:catAx>
      <c:valAx>
        <c:axId val="35703616"/>
        <c:scaling>
          <c:orientation val="minMax"/>
        </c:scaling>
        <c:delete val="0"/>
        <c:axPos val="l"/>
        <c:numFmt formatCode="&quot;$&quot;#,##0.00_);\(&quot;$&quot;#,##0.00\)" sourceLinked="1"/>
        <c:majorTickMark val="out"/>
        <c:minorTickMark val="none"/>
        <c:tickLblPos val="nextTo"/>
        <c:crossAx val="76876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Hoja1!$Y$2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23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284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742020117422852E-2"/>
                  <c:y val="-2.092517027298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Hoja1!$X$3:$X$5</c:f>
              <c:strCache>
                <c:ptCount val="3"/>
                <c:pt idx="0">
                  <c:v>CUENCA</c:v>
                </c:pt>
                <c:pt idx="1">
                  <c:v>QUITO </c:v>
                </c:pt>
                <c:pt idx="2">
                  <c:v>GUAYAQUIL</c:v>
                </c:pt>
              </c:strCache>
            </c:strRef>
          </c:cat>
          <c:val>
            <c:numRef>
              <c:f>Hoja1!$Y$3:$Y$5</c:f>
              <c:numCache>
                <c:formatCode>0.00%</c:formatCode>
                <c:ptCount val="3"/>
                <c:pt idx="0">
                  <c:v>0.53208333333333335</c:v>
                </c:pt>
                <c:pt idx="1">
                  <c:v>0.59208333333333329</c:v>
                </c:pt>
                <c:pt idx="2">
                  <c:v>0.55791666666666673</c:v>
                </c:pt>
              </c:numCache>
            </c:numRef>
          </c:val>
        </c:ser>
        <c:ser>
          <c:idx val="1"/>
          <c:order val="1"/>
          <c:tx>
            <c:strRef>
              <c:f>Hoja1!$Z$2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555555555555555E-2"/>
                  <c:y val="-3.240740740740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88888888888889E-2"/>
                  <c:y val="-3.240740740740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444444444444446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Hoja1!$X$3:$X$5</c:f>
              <c:strCache>
                <c:ptCount val="3"/>
                <c:pt idx="0">
                  <c:v>CUENCA</c:v>
                </c:pt>
                <c:pt idx="1">
                  <c:v>QUITO </c:v>
                </c:pt>
                <c:pt idx="2">
                  <c:v>GUAYAQUIL</c:v>
                </c:pt>
              </c:strCache>
            </c:strRef>
          </c:cat>
          <c:val>
            <c:numRef>
              <c:f>Hoja1!$Z$3:$Z$5</c:f>
              <c:numCache>
                <c:formatCode>0.00%</c:formatCode>
                <c:ptCount val="3"/>
                <c:pt idx="0">
                  <c:v>0.45041666666666669</c:v>
                </c:pt>
                <c:pt idx="1">
                  <c:v>0.51045454545454549</c:v>
                </c:pt>
                <c:pt idx="2">
                  <c:v>0.53454545454545466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228928"/>
        <c:axId val="35705920"/>
        <c:axId val="0"/>
      </c:bar3DChart>
      <c:catAx>
        <c:axId val="103228928"/>
        <c:scaling>
          <c:orientation val="minMax"/>
        </c:scaling>
        <c:delete val="0"/>
        <c:axPos val="b"/>
        <c:majorTickMark val="out"/>
        <c:minorTickMark val="none"/>
        <c:tickLblPos val="nextTo"/>
        <c:crossAx val="35705920"/>
        <c:crosses val="autoZero"/>
        <c:auto val="1"/>
        <c:lblAlgn val="ctr"/>
        <c:lblOffset val="100"/>
        <c:noMultiLvlLbl val="0"/>
      </c:catAx>
      <c:valAx>
        <c:axId val="3570592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103228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EC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8285641218061725E-2"/>
                  <c:y val="-3.8480572865641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-2.3148148148148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12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999999999999897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'Ingreso Turistas país'!$D$2:$H$2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'Ingreso Turistas país'!$D$15:$H$15</c:f>
              <c:numCache>
                <c:formatCode>#,##0</c:formatCode>
                <c:ptCount val="5"/>
                <c:pt idx="0">
                  <c:v>1271901</c:v>
                </c:pt>
                <c:pt idx="1">
                  <c:v>1364057</c:v>
                </c:pt>
                <c:pt idx="2">
                  <c:v>1557261</c:v>
                </c:pt>
                <c:pt idx="3">
                  <c:v>1544463</c:v>
                </c:pt>
                <c:pt idx="4">
                  <c:v>1412718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254976"/>
        <c:axId val="34600000"/>
        <c:axId val="0"/>
      </c:bar3DChart>
      <c:catAx>
        <c:axId val="11225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C"/>
          </a:p>
        </c:txPr>
        <c:crossAx val="34600000"/>
        <c:crosses val="autoZero"/>
        <c:auto val="1"/>
        <c:lblAlgn val="ctr"/>
        <c:lblOffset val="100"/>
        <c:noMultiLvlLbl val="0"/>
      </c:catAx>
      <c:valAx>
        <c:axId val="3460000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12254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s-EC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359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7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245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857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447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01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524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890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229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867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881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73135-AA67-4DC3-8039-6AA38457F8B8}" type="datetimeFigureOut">
              <a:rPr lang="es-EC" smtClean="0"/>
              <a:t>02/02/2017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7124-BF8B-42E6-80F1-93A2D71C5F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509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://servicios.turismo.gob.ec/index.php/portfolio/turismo-cifras/19-inteligencia-de-mercados/movimientos-migratorios-por-mercado/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Rectangle 1"/>
          <p:cNvSpPr/>
          <p:nvPr/>
        </p:nvSpPr>
        <p:spPr>
          <a:xfrm>
            <a:off x="0" y="-3259137"/>
            <a:ext cx="9144000" cy="10117138"/>
          </a:xfrm>
          <a:prstGeom prst="rect">
            <a:avLst/>
          </a:prstGeom>
          <a:solidFill>
            <a:srgbClr val="F3E7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0" y="892175"/>
            <a:ext cx="91265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s-EC" altLang="es-AR" sz="3600" b="1" dirty="0" smtClean="0">
                <a:solidFill>
                  <a:srgbClr val="195E65"/>
                </a:solidFill>
                <a:latin typeface="Arial" pitchFamily="34" charset="0"/>
                <a:cs typeface="Arial" pitchFamily="34" charset="0"/>
              </a:rPr>
              <a:t>Demanda y Oferta Turísticas en la Ciudad de Cuenca</a:t>
            </a:r>
            <a:br>
              <a:rPr lang="es-EC" altLang="es-AR" sz="3600" b="1" dirty="0" smtClean="0">
                <a:solidFill>
                  <a:srgbClr val="195E65"/>
                </a:solidFill>
                <a:latin typeface="Arial" pitchFamily="34" charset="0"/>
                <a:cs typeface="Arial" pitchFamily="34" charset="0"/>
              </a:rPr>
            </a:br>
            <a:r>
              <a:rPr lang="es-EC" altLang="es-AR" sz="3600" b="1" dirty="0" smtClean="0">
                <a:solidFill>
                  <a:srgbClr val="195E65"/>
                </a:solidFill>
                <a:latin typeface="Arial" pitchFamily="34" charset="0"/>
                <a:cs typeface="Arial" pitchFamily="34" charset="0"/>
              </a:rPr>
              <a:t>3er Boletín 2016</a:t>
            </a:r>
            <a:endParaRPr lang="es-AR" altLang="es-AR" sz="3600" b="1" dirty="0">
              <a:solidFill>
                <a:srgbClr val="195E6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236787" y="3021013"/>
            <a:ext cx="50434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AR" altLang="es-AR" sz="1600" b="1" dirty="0" smtClean="0">
                <a:solidFill>
                  <a:srgbClr val="195E65"/>
                </a:solidFill>
                <a:latin typeface="Arial" pitchFamily="34" charset="0"/>
                <a:cs typeface="Arial" pitchFamily="34" charset="0"/>
              </a:rPr>
              <a:t>Presentación de Información Estadística </a:t>
            </a:r>
          </a:p>
          <a:p>
            <a:pPr algn="ctr" eaLnBrk="1" hangingPunct="1"/>
            <a:r>
              <a:rPr lang="es-AR" altLang="es-AR" sz="1600" b="1" dirty="0" smtClean="0">
                <a:solidFill>
                  <a:srgbClr val="195E65"/>
                </a:solidFill>
                <a:latin typeface="Arial" pitchFamily="34" charset="0"/>
                <a:cs typeface="Arial" pitchFamily="34" charset="0"/>
              </a:rPr>
              <a:t>Período Septiembre – Diciembre </a:t>
            </a:r>
            <a:endParaRPr lang="es-AR" altLang="es-AR" sz="1600" b="1" dirty="0">
              <a:solidFill>
                <a:srgbClr val="195E65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1044841" y="4653136"/>
            <a:ext cx="7703622" cy="1412050"/>
            <a:chOff x="1044841" y="4653136"/>
            <a:chExt cx="7703622" cy="1412050"/>
          </a:xfrm>
        </p:grpSpPr>
        <p:pic>
          <p:nvPicPr>
            <p:cNvPr id="8" name="Picture 4" descr="https://fbcdn-sphotos-g-a.akamaihd.net/hphotos-ak-xtl1/v/t1.0-9/11119138_894636457260338_5290905895856179554_n.png?oh=4d23bafbb74359270732bb3f3dbc59db&amp;oe=57E83901&amp;__gda__=1474382268_06f212b93202d4785093d16ab316a44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841" y="4653136"/>
              <a:ext cx="2383892" cy="1412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9 Grupo"/>
            <p:cNvGrpSpPr/>
            <p:nvPr/>
          </p:nvGrpSpPr>
          <p:grpSpPr>
            <a:xfrm>
              <a:off x="4968390" y="4653136"/>
              <a:ext cx="3780073" cy="1412050"/>
              <a:chOff x="4968390" y="4653136"/>
              <a:chExt cx="3780073" cy="141205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8390" y="4653136"/>
                <a:ext cx="2195898" cy="1412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92280" y="4653136"/>
                <a:ext cx="1656183" cy="1412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7471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Rectangle 76"/>
          <p:cNvSpPr/>
          <p:nvPr/>
        </p:nvSpPr>
        <p:spPr>
          <a:xfrm>
            <a:off x="-31139" y="0"/>
            <a:ext cx="9175139" cy="6858000"/>
          </a:xfrm>
          <a:prstGeom prst="rect">
            <a:avLst/>
          </a:prstGeom>
          <a:solidFill>
            <a:srgbClr val="195E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extBox 92"/>
          <p:cNvSpPr txBox="1">
            <a:spLocks noChangeArrowheads="1"/>
          </p:cNvSpPr>
          <p:nvPr/>
        </p:nvSpPr>
        <p:spPr bwMode="auto">
          <a:xfrm>
            <a:off x="179512" y="188640"/>
            <a:ext cx="254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AR" altLang="es-AR" sz="2400" b="1" i="1" dirty="0">
                <a:solidFill>
                  <a:srgbClr val="FCE8C4"/>
                </a:solidFill>
                <a:latin typeface="Arial" pitchFamily="34" charset="0"/>
                <a:cs typeface="Arial" pitchFamily="34" charset="0"/>
              </a:rPr>
              <a:t>////////////////////////</a:t>
            </a:r>
          </a:p>
        </p:txBody>
      </p:sp>
      <p:sp>
        <p:nvSpPr>
          <p:cNvPr id="8" name="TextBox 93"/>
          <p:cNvSpPr txBox="1">
            <a:spLocks noChangeArrowheads="1"/>
          </p:cNvSpPr>
          <p:nvPr/>
        </p:nvSpPr>
        <p:spPr bwMode="auto">
          <a:xfrm>
            <a:off x="2804064" y="188640"/>
            <a:ext cx="52720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AR" altLang="es-AR" sz="2400" b="1" dirty="0" smtClean="0">
                <a:solidFill>
                  <a:srgbClr val="FCE8C4"/>
                </a:solidFill>
                <a:latin typeface="Arial" pitchFamily="34" charset="0"/>
                <a:cs typeface="Arial" pitchFamily="34" charset="0"/>
              </a:rPr>
              <a:t>Perfil del Visitante Extranjero</a:t>
            </a:r>
          </a:p>
          <a:p>
            <a:r>
              <a:rPr lang="es-AR" altLang="es-AR" sz="1800" b="1" dirty="0">
                <a:solidFill>
                  <a:srgbClr val="FCE8C4"/>
                </a:solidFill>
                <a:latin typeface="Arial" pitchFamily="34" charset="0"/>
                <a:cs typeface="Arial" pitchFamily="34" charset="0"/>
              </a:rPr>
              <a:t>Periodo septiembre – diciembre </a:t>
            </a:r>
            <a:r>
              <a:rPr lang="es-AR" altLang="es-AR" sz="1800" b="1" dirty="0" smtClean="0">
                <a:solidFill>
                  <a:srgbClr val="FCE8C4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AR" altLang="es-AR" sz="1800" b="1" dirty="0">
              <a:solidFill>
                <a:srgbClr val="FCE8C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3939" y="980728"/>
            <a:ext cx="2270125" cy="2268537"/>
          </a:xfrm>
          <a:prstGeom prst="ellipse">
            <a:avLst/>
          </a:prstGeom>
          <a:noFill/>
          <a:ln w="28575" cmpd="sng">
            <a:solidFill>
              <a:srgbClr val="F3815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" name="9 Grupo"/>
          <p:cNvGrpSpPr/>
          <p:nvPr/>
        </p:nvGrpSpPr>
        <p:grpSpPr>
          <a:xfrm>
            <a:off x="352003" y="1152790"/>
            <a:ext cx="2563813" cy="1962376"/>
            <a:chOff x="569913" y="5261866"/>
            <a:chExt cx="2563813" cy="1962376"/>
          </a:xfrm>
        </p:grpSpPr>
        <p:sp>
          <p:nvSpPr>
            <p:cNvPr id="11" name="TextBox 120"/>
            <p:cNvSpPr txBox="1">
              <a:spLocks noChangeArrowheads="1"/>
            </p:cNvSpPr>
            <p:nvPr/>
          </p:nvSpPr>
          <p:spPr bwMode="auto">
            <a:xfrm>
              <a:off x="757238" y="5261866"/>
              <a:ext cx="2376488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44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30</a:t>
              </a:r>
              <a:r>
                <a:rPr lang="es-AR" altLang="es-AR" sz="28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% USA</a:t>
              </a:r>
              <a:endParaRPr lang="es-AR" altLang="es-AR" sz="2800" b="1" dirty="0">
                <a:solidFill>
                  <a:srgbClr val="F3815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20"/>
            <p:cNvSpPr txBox="1">
              <a:spLocks noChangeArrowheads="1"/>
            </p:cNvSpPr>
            <p:nvPr/>
          </p:nvSpPr>
          <p:spPr bwMode="auto">
            <a:xfrm>
              <a:off x="671512" y="5816568"/>
              <a:ext cx="23764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10</a:t>
              </a:r>
              <a:r>
                <a:rPr lang="es-AR" altLang="es-AR" sz="18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% COLOMBIA</a:t>
              </a:r>
              <a:endParaRPr lang="es-AR" altLang="es-AR" sz="1800" b="1" dirty="0">
                <a:solidFill>
                  <a:srgbClr val="F3815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0"/>
            <p:cNvSpPr txBox="1">
              <a:spLocks noChangeArrowheads="1"/>
            </p:cNvSpPr>
            <p:nvPr/>
          </p:nvSpPr>
          <p:spPr bwMode="auto">
            <a:xfrm>
              <a:off x="735013" y="6214532"/>
              <a:ext cx="23764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28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9</a:t>
              </a:r>
              <a:r>
                <a:rPr lang="es-AR" altLang="es-AR" sz="16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% PERÚ</a:t>
              </a:r>
              <a:endParaRPr lang="es-AR" altLang="es-AR" sz="1600" b="1" dirty="0">
                <a:solidFill>
                  <a:srgbClr val="F3815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20"/>
            <p:cNvSpPr txBox="1">
              <a:spLocks noChangeArrowheads="1"/>
            </p:cNvSpPr>
            <p:nvPr/>
          </p:nvSpPr>
          <p:spPr bwMode="auto">
            <a:xfrm>
              <a:off x="613222" y="6529964"/>
              <a:ext cx="23764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24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     5</a:t>
              </a:r>
              <a:r>
                <a:rPr lang="es-AR" altLang="es-AR" sz="14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% CANADÁ</a:t>
              </a:r>
              <a:endParaRPr lang="es-AR" altLang="es-AR" sz="1400" b="1" dirty="0">
                <a:solidFill>
                  <a:srgbClr val="F3815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20"/>
            <p:cNvSpPr txBox="1">
              <a:spLocks noChangeArrowheads="1"/>
            </p:cNvSpPr>
            <p:nvPr/>
          </p:nvSpPr>
          <p:spPr bwMode="auto">
            <a:xfrm>
              <a:off x="569913" y="6824132"/>
              <a:ext cx="23764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20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     3</a:t>
              </a:r>
              <a:r>
                <a:rPr lang="es-AR" altLang="es-AR" sz="12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% ALEMANIA</a:t>
              </a:r>
              <a:endParaRPr lang="es-AR" altLang="es-AR" sz="1200" b="1" dirty="0">
                <a:solidFill>
                  <a:srgbClr val="F3815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3199100" y="1105443"/>
            <a:ext cx="2445543" cy="2268537"/>
            <a:chOff x="3199100" y="1105443"/>
            <a:chExt cx="2445543" cy="2268537"/>
          </a:xfrm>
        </p:grpSpPr>
        <p:grpSp>
          <p:nvGrpSpPr>
            <p:cNvPr id="16" name="15 Grupo"/>
            <p:cNvGrpSpPr/>
            <p:nvPr/>
          </p:nvGrpSpPr>
          <p:grpSpPr>
            <a:xfrm>
              <a:off x="3199100" y="1105443"/>
              <a:ext cx="2268538" cy="2268537"/>
              <a:chOff x="3352800" y="5122863"/>
              <a:chExt cx="2268538" cy="2268537"/>
            </a:xfrm>
          </p:grpSpPr>
          <p:sp>
            <p:nvSpPr>
              <p:cNvPr id="17" name="Oval 94"/>
              <p:cNvSpPr/>
              <p:nvPr/>
            </p:nvSpPr>
            <p:spPr>
              <a:xfrm>
                <a:off x="3352800" y="5122863"/>
                <a:ext cx="2268538" cy="2268537"/>
              </a:xfrm>
              <a:prstGeom prst="ellipse">
                <a:avLst/>
              </a:prstGeom>
              <a:solidFill>
                <a:srgbClr val="143C3E"/>
              </a:solidFill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8" name="TextBox 121"/>
              <p:cNvSpPr txBox="1">
                <a:spLocks noChangeArrowheads="1"/>
              </p:cNvSpPr>
              <p:nvPr/>
            </p:nvSpPr>
            <p:spPr bwMode="auto">
              <a:xfrm>
                <a:off x="3482181" y="5303550"/>
                <a:ext cx="2009775" cy="132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s-AR" altLang="es-AR" sz="8000" b="1" dirty="0" smtClean="0">
                    <a:solidFill>
                      <a:srgbClr val="F38156"/>
                    </a:solidFill>
                    <a:latin typeface="Arial" pitchFamily="34" charset="0"/>
                    <a:cs typeface="Arial" pitchFamily="34" charset="0"/>
                  </a:rPr>
                  <a:t>$54</a:t>
                </a:r>
                <a:endParaRPr lang="en-US" altLang="es-AR" sz="5400" b="1" dirty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Box 120"/>
            <p:cNvSpPr txBox="1">
              <a:spLocks noChangeArrowheads="1"/>
            </p:cNvSpPr>
            <p:nvPr/>
          </p:nvSpPr>
          <p:spPr bwMode="auto">
            <a:xfrm>
              <a:off x="3268155" y="2409821"/>
              <a:ext cx="237648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18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Gasto Promedio Diario</a:t>
              </a:r>
              <a:endParaRPr lang="es-AR" altLang="es-AR" sz="1100" b="1" dirty="0">
                <a:solidFill>
                  <a:srgbClr val="F3815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5975334" y="1072829"/>
            <a:ext cx="2979364" cy="6551650"/>
            <a:chOff x="5976938" y="5122863"/>
            <a:chExt cx="2979364" cy="6551650"/>
          </a:xfrm>
        </p:grpSpPr>
        <p:sp>
          <p:nvSpPr>
            <p:cNvPr id="21" name="Rounded Rectangle 9"/>
            <p:cNvSpPr/>
            <p:nvPr/>
          </p:nvSpPr>
          <p:spPr>
            <a:xfrm>
              <a:off x="5976938" y="5122863"/>
              <a:ext cx="2979364" cy="5380507"/>
            </a:xfrm>
            <a:prstGeom prst="roundRect">
              <a:avLst/>
            </a:prstGeom>
            <a:noFill/>
            <a:ln w="28575" cmpd="sng">
              <a:solidFill>
                <a:srgbClr val="143C3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TextBox 13"/>
            <p:cNvSpPr txBox="1">
              <a:spLocks noChangeArrowheads="1"/>
            </p:cNvSpPr>
            <p:nvPr/>
          </p:nvSpPr>
          <p:spPr bwMode="auto">
            <a:xfrm>
              <a:off x="6143194" y="5968336"/>
              <a:ext cx="2813108" cy="5706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Edad entre 30– 40 años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51% Solteros </a:t>
              </a:r>
            </a:p>
            <a:p>
              <a:pPr>
                <a:lnSpc>
                  <a:spcPct val="120000"/>
                </a:lnSpc>
              </a:pPr>
              <a:r>
                <a:rPr lang="es-AR" altLang="es-AR" sz="1600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 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52% Viaja Solo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63%  Con estudios  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superiores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48% Seleccionan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Cuenca por su clima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47% Vienen por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recomendación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27% 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Se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informó por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Internet: Trip </a:t>
              </a:r>
              <a:r>
                <a:rPr lang="es-AR" altLang="es-AR" sz="1600" dirty="0" err="1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Advisor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.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Redes Sociales y Google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54% Se queda en hoteles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s-AR" altLang="es-AR" sz="1600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32% En casa de amigos / </a:t>
              </a:r>
            </a:p>
            <a:p>
              <a:pPr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familia</a:t>
              </a:r>
            </a:p>
            <a:p>
              <a:pPr>
                <a:lnSpc>
                  <a:spcPct val="120000"/>
                </a:lnSpc>
              </a:pPr>
              <a:endParaRPr lang="es-AR" altLang="es-AR" sz="1600" dirty="0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   </a:t>
              </a:r>
              <a:endParaRPr lang="en-US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25"/>
            <p:cNvSpPr>
              <a:spLocks noChangeArrowheads="1"/>
            </p:cNvSpPr>
            <p:nvPr/>
          </p:nvSpPr>
          <p:spPr bwMode="auto">
            <a:xfrm>
              <a:off x="6229350" y="5174778"/>
              <a:ext cx="255111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s-AR" altLang="es-AR" b="1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INFORMACION </a:t>
              </a:r>
              <a:r>
                <a:rPr lang="es-AR" altLang="es-AR" sz="1800" b="1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ADICIONAL</a:t>
              </a:r>
              <a:endParaRPr lang="es-AR" altLang="es-AR" sz="1800" b="1" dirty="0">
                <a:solidFill>
                  <a:srgbClr val="F3E7B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652463" y="3934775"/>
            <a:ext cx="5003800" cy="2286000"/>
            <a:chOff x="652463" y="7747000"/>
            <a:chExt cx="5003800" cy="2286000"/>
          </a:xfrm>
        </p:grpSpPr>
        <p:sp>
          <p:nvSpPr>
            <p:cNvPr id="26" name="Oval 95"/>
            <p:cNvSpPr/>
            <p:nvPr/>
          </p:nvSpPr>
          <p:spPr>
            <a:xfrm>
              <a:off x="728663" y="7764463"/>
              <a:ext cx="2268537" cy="2268537"/>
            </a:xfrm>
            <a:prstGeom prst="ellipse">
              <a:avLst/>
            </a:prstGeom>
            <a:noFill/>
            <a:ln w="28575" cmpd="sng">
              <a:solidFill>
                <a:srgbClr val="FDDD7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Oval 105"/>
            <p:cNvSpPr/>
            <p:nvPr/>
          </p:nvSpPr>
          <p:spPr>
            <a:xfrm>
              <a:off x="3386138" y="7747000"/>
              <a:ext cx="2270125" cy="2268538"/>
            </a:xfrm>
            <a:prstGeom prst="ellipse">
              <a:avLst/>
            </a:prstGeom>
            <a:solidFill>
              <a:srgbClr val="F38156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TextBox 123"/>
            <p:cNvSpPr txBox="1">
              <a:spLocks noChangeArrowheads="1"/>
            </p:cNvSpPr>
            <p:nvPr/>
          </p:nvSpPr>
          <p:spPr bwMode="auto">
            <a:xfrm>
              <a:off x="652463" y="8140700"/>
              <a:ext cx="243363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5400" b="1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3 Días</a:t>
              </a:r>
              <a:endParaRPr lang="es-AR" altLang="es-AR" sz="5400" b="1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124"/>
            <p:cNvSpPr txBox="1">
              <a:spLocks noChangeArrowheads="1"/>
            </p:cNvSpPr>
            <p:nvPr/>
          </p:nvSpPr>
          <p:spPr bwMode="auto">
            <a:xfrm>
              <a:off x="3491880" y="7817289"/>
              <a:ext cx="200874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s-AR" sz="2000" b="1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40% </a:t>
              </a:r>
              <a:r>
                <a:rPr lang="en-US" altLang="es-AR" sz="2000" b="1" dirty="0" err="1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Recreación</a:t>
              </a:r>
              <a:r>
                <a:rPr lang="en-US" altLang="es-AR" sz="2000" b="1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altLang="es-AR" sz="2000" b="1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120"/>
          <p:cNvSpPr txBox="1">
            <a:spLocks noChangeArrowheads="1"/>
          </p:cNvSpPr>
          <p:nvPr/>
        </p:nvSpPr>
        <p:spPr bwMode="auto">
          <a:xfrm>
            <a:off x="683568" y="5157192"/>
            <a:ext cx="23764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s-AR" altLang="es-AR" sz="2000" b="1" dirty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Estadía Promedio</a:t>
            </a:r>
          </a:p>
        </p:txBody>
      </p:sp>
      <p:sp>
        <p:nvSpPr>
          <p:cNvPr id="31" name="TextBox 124"/>
          <p:cNvSpPr txBox="1">
            <a:spLocks noChangeArrowheads="1"/>
          </p:cNvSpPr>
          <p:nvPr/>
        </p:nvSpPr>
        <p:spPr bwMode="auto">
          <a:xfrm>
            <a:off x="3499357" y="4737338"/>
            <a:ext cx="20087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s-AR" sz="1800" b="1" dirty="0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22% </a:t>
            </a:r>
            <a:r>
              <a:rPr lang="en-US" altLang="es-AR" sz="1800" b="1" dirty="0" err="1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Visita</a:t>
            </a:r>
            <a:r>
              <a:rPr lang="en-US" altLang="es-AR" sz="1800" b="1" dirty="0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s-AR" sz="1800" b="1" dirty="0" err="1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Familiares</a:t>
            </a:r>
            <a:endParaRPr lang="en-US" altLang="es-AR" sz="1800" b="1" dirty="0">
              <a:solidFill>
                <a:srgbClr val="FDDD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124"/>
          <p:cNvSpPr txBox="1">
            <a:spLocks noChangeArrowheads="1"/>
          </p:cNvSpPr>
          <p:nvPr/>
        </p:nvSpPr>
        <p:spPr bwMode="auto">
          <a:xfrm>
            <a:off x="3499357" y="5457418"/>
            <a:ext cx="20087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s-AR" sz="1600" b="1" dirty="0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20% </a:t>
            </a:r>
            <a:r>
              <a:rPr lang="en-US" altLang="es-AR" sz="1600" b="1" dirty="0" err="1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Negocios</a:t>
            </a:r>
            <a:endParaRPr lang="en-US" altLang="es-AR" sz="1600" b="1" dirty="0">
              <a:solidFill>
                <a:srgbClr val="FDDD7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Rectangle 76"/>
          <p:cNvSpPr/>
          <p:nvPr/>
        </p:nvSpPr>
        <p:spPr>
          <a:xfrm>
            <a:off x="-31139" y="0"/>
            <a:ext cx="917513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extBox 92"/>
          <p:cNvSpPr txBox="1">
            <a:spLocks noChangeArrowheads="1"/>
          </p:cNvSpPr>
          <p:nvPr/>
        </p:nvSpPr>
        <p:spPr bwMode="auto">
          <a:xfrm>
            <a:off x="179512" y="188640"/>
            <a:ext cx="254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AR" altLang="es-AR" sz="2400" b="1" i="1" dirty="0">
                <a:solidFill>
                  <a:srgbClr val="FCE8C4"/>
                </a:solidFill>
                <a:latin typeface="Arial" pitchFamily="34" charset="0"/>
                <a:cs typeface="Arial" pitchFamily="34" charset="0"/>
              </a:rPr>
              <a:t>////////////////////////</a:t>
            </a:r>
          </a:p>
        </p:txBody>
      </p:sp>
      <p:sp>
        <p:nvSpPr>
          <p:cNvPr id="8" name="TextBox 93"/>
          <p:cNvSpPr txBox="1">
            <a:spLocks noChangeArrowheads="1"/>
          </p:cNvSpPr>
          <p:nvPr/>
        </p:nvSpPr>
        <p:spPr bwMode="auto">
          <a:xfrm>
            <a:off x="2804064" y="188640"/>
            <a:ext cx="52720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AR" altLang="es-AR" sz="2400" b="1" dirty="0" smtClean="0">
                <a:solidFill>
                  <a:srgbClr val="FCE8C4"/>
                </a:solidFill>
                <a:latin typeface="Arial" pitchFamily="34" charset="0"/>
                <a:cs typeface="Arial" pitchFamily="34" charset="0"/>
              </a:rPr>
              <a:t>Perfil del Visitante Nacional</a:t>
            </a:r>
          </a:p>
          <a:p>
            <a:pPr eaLnBrk="1" hangingPunct="1"/>
            <a:r>
              <a:rPr lang="es-AR" altLang="es-AR" sz="1800" b="1" dirty="0" smtClean="0">
                <a:solidFill>
                  <a:srgbClr val="FCE8C4"/>
                </a:solidFill>
                <a:latin typeface="Arial" pitchFamily="34" charset="0"/>
                <a:cs typeface="Arial" pitchFamily="34" charset="0"/>
              </a:rPr>
              <a:t>Periodo septiembre – diciembre 2016</a:t>
            </a:r>
            <a:endParaRPr lang="es-AR" altLang="es-AR" sz="1800" b="1" dirty="0">
              <a:solidFill>
                <a:srgbClr val="FCE8C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3939" y="980728"/>
            <a:ext cx="2270125" cy="2268537"/>
          </a:xfrm>
          <a:prstGeom prst="ellipse">
            <a:avLst/>
          </a:prstGeom>
          <a:noFill/>
          <a:ln w="28575" cmpd="sng">
            <a:solidFill>
              <a:srgbClr val="F3815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" name="9 Grupo"/>
          <p:cNvGrpSpPr/>
          <p:nvPr/>
        </p:nvGrpSpPr>
        <p:grpSpPr>
          <a:xfrm>
            <a:off x="323528" y="1152790"/>
            <a:ext cx="2570063" cy="1962376"/>
            <a:chOff x="541438" y="5261866"/>
            <a:chExt cx="2570063" cy="1962376"/>
          </a:xfrm>
        </p:grpSpPr>
        <p:sp>
          <p:nvSpPr>
            <p:cNvPr id="11" name="TextBox 120"/>
            <p:cNvSpPr txBox="1">
              <a:spLocks noChangeArrowheads="1"/>
            </p:cNvSpPr>
            <p:nvPr/>
          </p:nvSpPr>
          <p:spPr bwMode="auto">
            <a:xfrm>
              <a:off x="798365" y="5261866"/>
              <a:ext cx="2263353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4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30</a:t>
              </a:r>
              <a:r>
                <a:rPr lang="es-AR" altLang="es-AR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% </a:t>
              </a:r>
              <a:r>
                <a:rPr lang="es-AR" altLang="es-AR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Quito</a:t>
              </a:r>
              <a:endParaRPr lang="es-AR" altLang="es-A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20"/>
            <p:cNvSpPr txBox="1">
              <a:spLocks noChangeArrowheads="1"/>
            </p:cNvSpPr>
            <p:nvPr/>
          </p:nvSpPr>
          <p:spPr bwMode="auto">
            <a:xfrm>
              <a:off x="671512" y="5816568"/>
              <a:ext cx="23764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8</a:t>
              </a:r>
              <a:r>
                <a:rPr lang="es-AR" altLang="es-AR" sz="1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% Guayaquil</a:t>
              </a:r>
              <a:endParaRPr lang="es-AR" altLang="es-AR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0"/>
            <p:cNvSpPr txBox="1">
              <a:spLocks noChangeArrowheads="1"/>
            </p:cNvSpPr>
            <p:nvPr/>
          </p:nvSpPr>
          <p:spPr bwMode="auto">
            <a:xfrm>
              <a:off x="735013" y="6294776"/>
              <a:ext cx="23764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es-AR" altLang="es-AR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% Machala</a:t>
              </a:r>
              <a:endParaRPr lang="es-AR" altLang="es-A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20"/>
            <p:cNvSpPr txBox="1">
              <a:spLocks noChangeArrowheads="1"/>
            </p:cNvSpPr>
            <p:nvPr/>
          </p:nvSpPr>
          <p:spPr bwMode="auto">
            <a:xfrm>
              <a:off x="541438" y="6673980"/>
              <a:ext cx="23764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24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     </a:t>
              </a:r>
              <a:r>
                <a:rPr lang="es-AR" altLang="es-AR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es-AR" altLang="es-AR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% Loja</a:t>
              </a:r>
              <a:endParaRPr lang="es-AR" altLang="es-A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20"/>
            <p:cNvSpPr txBox="1">
              <a:spLocks noChangeArrowheads="1"/>
            </p:cNvSpPr>
            <p:nvPr/>
          </p:nvSpPr>
          <p:spPr bwMode="auto">
            <a:xfrm>
              <a:off x="569913" y="6824132"/>
              <a:ext cx="23764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2000" b="1" dirty="0" smtClean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     </a:t>
              </a:r>
              <a:endParaRPr lang="es-AR" altLang="es-AR" sz="1200" b="1" dirty="0">
                <a:solidFill>
                  <a:srgbClr val="F3815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3199100" y="1105443"/>
            <a:ext cx="2445543" cy="2268537"/>
            <a:chOff x="3199100" y="1105443"/>
            <a:chExt cx="2445543" cy="2268537"/>
          </a:xfrm>
        </p:grpSpPr>
        <p:grpSp>
          <p:nvGrpSpPr>
            <p:cNvPr id="16" name="15 Grupo"/>
            <p:cNvGrpSpPr/>
            <p:nvPr/>
          </p:nvGrpSpPr>
          <p:grpSpPr>
            <a:xfrm>
              <a:off x="3199100" y="1105443"/>
              <a:ext cx="2268538" cy="2268537"/>
              <a:chOff x="3352800" y="5122863"/>
              <a:chExt cx="2268538" cy="2268537"/>
            </a:xfrm>
          </p:grpSpPr>
          <p:sp>
            <p:nvSpPr>
              <p:cNvPr id="17" name="Oval 94"/>
              <p:cNvSpPr/>
              <p:nvPr/>
            </p:nvSpPr>
            <p:spPr>
              <a:xfrm>
                <a:off x="3352800" y="5122863"/>
                <a:ext cx="2268538" cy="2268537"/>
              </a:xfrm>
              <a:prstGeom prst="ellipse">
                <a:avLst/>
              </a:prstGeom>
              <a:solidFill>
                <a:srgbClr val="143C3E"/>
              </a:solidFill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8" name="TextBox 121"/>
              <p:cNvSpPr txBox="1">
                <a:spLocks noChangeArrowheads="1"/>
              </p:cNvSpPr>
              <p:nvPr/>
            </p:nvSpPr>
            <p:spPr bwMode="auto">
              <a:xfrm>
                <a:off x="3482181" y="5303550"/>
                <a:ext cx="2009775" cy="132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s-AR" altLang="es-AR" sz="8000" b="1" dirty="0" smtClean="0">
                    <a:solidFill>
                      <a:schemeClr val="accent3"/>
                    </a:solidFill>
                    <a:latin typeface="Arial" pitchFamily="34" charset="0"/>
                    <a:cs typeface="Arial" pitchFamily="34" charset="0"/>
                  </a:rPr>
                  <a:t>$37</a:t>
                </a:r>
                <a:endParaRPr lang="en-US" altLang="es-AR" sz="5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Box 120"/>
            <p:cNvSpPr txBox="1">
              <a:spLocks noChangeArrowheads="1"/>
            </p:cNvSpPr>
            <p:nvPr/>
          </p:nvSpPr>
          <p:spPr bwMode="auto">
            <a:xfrm>
              <a:off x="3268155" y="2409821"/>
              <a:ext cx="237648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1800" b="1" dirty="0" smtClean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Gasto Promedio Diario</a:t>
              </a:r>
              <a:endParaRPr lang="es-AR" altLang="es-AR" sz="11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5975334" y="1072829"/>
            <a:ext cx="2980496" cy="6636306"/>
            <a:chOff x="5976938" y="5122863"/>
            <a:chExt cx="2980496" cy="6636306"/>
          </a:xfrm>
        </p:grpSpPr>
        <p:sp>
          <p:nvSpPr>
            <p:cNvPr id="21" name="Rounded Rectangle 9"/>
            <p:cNvSpPr/>
            <p:nvPr/>
          </p:nvSpPr>
          <p:spPr>
            <a:xfrm>
              <a:off x="5976938" y="5122863"/>
              <a:ext cx="2979364" cy="5380507"/>
            </a:xfrm>
            <a:prstGeom prst="roundRect">
              <a:avLst/>
            </a:prstGeom>
            <a:noFill/>
            <a:ln w="28575" cmpd="sng">
              <a:solidFill>
                <a:srgbClr val="143C3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TextBox 13"/>
            <p:cNvSpPr txBox="1">
              <a:spLocks noChangeArrowheads="1"/>
            </p:cNvSpPr>
            <p:nvPr/>
          </p:nvSpPr>
          <p:spPr bwMode="auto">
            <a:xfrm>
              <a:off x="6144326" y="5757526"/>
              <a:ext cx="2813108" cy="6001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Edad entre 20– 40 años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43% Solteros </a:t>
              </a:r>
            </a:p>
            <a:p>
              <a:pPr>
                <a:lnSpc>
                  <a:spcPct val="120000"/>
                </a:lnSpc>
              </a:pPr>
              <a:r>
                <a:rPr lang="es-AR" altLang="es-AR" sz="1600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 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52% Viaja Solo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48%  Con estudios  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superiores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32% Seleccionan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Cuenca por su clima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55% Vienen por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recomendación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18% </a:t>
              </a: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Se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informó por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Internet: Redes Sociales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Google y sitios de viaje.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54,6% Se queda en casa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de amigos / familia</a:t>
              </a:r>
              <a:endParaRPr lang="es-AR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s-AR" altLang="es-AR" sz="1600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●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33,9 % Se queda en </a:t>
              </a:r>
            </a:p>
            <a:p>
              <a:pPr>
                <a:lnSpc>
                  <a:spcPct val="120000"/>
                </a:lnSpc>
              </a:pPr>
              <a:r>
                <a:rPr lang="es-AR" altLang="es-AR" sz="1600" dirty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hoteles</a:t>
              </a:r>
            </a:p>
            <a:p>
              <a:pPr>
                <a:lnSpc>
                  <a:spcPct val="120000"/>
                </a:lnSpc>
              </a:pPr>
              <a:endParaRPr lang="es-AR" altLang="es-AR" sz="1600" dirty="0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altLang="es-AR" sz="1600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      </a:t>
              </a:r>
              <a:endParaRPr lang="en-US" altLang="es-AR" sz="1600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25"/>
            <p:cNvSpPr>
              <a:spLocks noChangeArrowheads="1"/>
            </p:cNvSpPr>
            <p:nvPr/>
          </p:nvSpPr>
          <p:spPr bwMode="auto">
            <a:xfrm>
              <a:off x="6229350" y="5174778"/>
              <a:ext cx="255111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s-AR" altLang="es-AR" b="1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INFORMACION </a:t>
              </a:r>
              <a:r>
                <a:rPr lang="es-AR" altLang="es-AR" sz="1800" b="1" dirty="0" smtClean="0">
                  <a:solidFill>
                    <a:srgbClr val="F3E7B2"/>
                  </a:solidFill>
                  <a:latin typeface="Arial" pitchFamily="34" charset="0"/>
                  <a:cs typeface="Arial" pitchFamily="34" charset="0"/>
                </a:rPr>
                <a:t>ADICIONAL</a:t>
              </a:r>
              <a:endParaRPr lang="es-AR" altLang="es-AR" sz="1800" b="1" dirty="0">
                <a:solidFill>
                  <a:srgbClr val="F3E7B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652463" y="3934775"/>
            <a:ext cx="5003800" cy="2286000"/>
            <a:chOff x="652463" y="7747000"/>
            <a:chExt cx="5003800" cy="2286000"/>
          </a:xfrm>
        </p:grpSpPr>
        <p:sp>
          <p:nvSpPr>
            <p:cNvPr id="26" name="Oval 95"/>
            <p:cNvSpPr/>
            <p:nvPr/>
          </p:nvSpPr>
          <p:spPr>
            <a:xfrm>
              <a:off x="728663" y="7764463"/>
              <a:ext cx="2268537" cy="2268537"/>
            </a:xfrm>
            <a:prstGeom prst="ellipse">
              <a:avLst/>
            </a:prstGeom>
            <a:noFill/>
            <a:ln w="28575" cmpd="sng">
              <a:solidFill>
                <a:srgbClr val="FDDD7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Oval 105"/>
            <p:cNvSpPr/>
            <p:nvPr/>
          </p:nvSpPr>
          <p:spPr>
            <a:xfrm>
              <a:off x="3386138" y="7747000"/>
              <a:ext cx="2270125" cy="226853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TextBox 123"/>
            <p:cNvSpPr txBox="1">
              <a:spLocks noChangeArrowheads="1"/>
            </p:cNvSpPr>
            <p:nvPr/>
          </p:nvSpPr>
          <p:spPr bwMode="auto">
            <a:xfrm>
              <a:off x="652463" y="8140700"/>
              <a:ext cx="243363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5400" b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 Días</a:t>
              </a:r>
              <a:endParaRPr lang="es-AR" altLang="es-AR" sz="5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124"/>
            <p:cNvSpPr txBox="1">
              <a:spLocks noChangeArrowheads="1"/>
            </p:cNvSpPr>
            <p:nvPr/>
          </p:nvSpPr>
          <p:spPr bwMode="auto">
            <a:xfrm>
              <a:off x="3516826" y="7894479"/>
              <a:ext cx="200874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s-AR" sz="2000" b="1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39% </a:t>
              </a:r>
              <a:r>
                <a:rPr lang="en-US" altLang="es-AR" sz="2000" b="1" dirty="0" err="1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Visita</a:t>
              </a:r>
              <a:r>
                <a:rPr lang="en-US" altLang="es-AR" sz="2000" b="1" dirty="0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s-AR" sz="2000" b="1" dirty="0" err="1" smtClean="0">
                  <a:solidFill>
                    <a:srgbClr val="FDDD70"/>
                  </a:solidFill>
                  <a:latin typeface="Arial" pitchFamily="34" charset="0"/>
                  <a:cs typeface="Arial" pitchFamily="34" charset="0"/>
                </a:rPr>
                <a:t>Familiares</a:t>
              </a:r>
              <a:endParaRPr lang="en-US" altLang="es-AR" sz="2000" b="1" dirty="0">
                <a:solidFill>
                  <a:srgbClr val="FDDD7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120"/>
          <p:cNvSpPr txBox="1">
            <a:spLocks noChangeArrowheads="1"/>
          </p:cNvSpPr>
          <p:nvPr/>
        </p:nvSpPr>
        <p:spPr bwMode="auto">
          <a:xfrm>
            <a:off x="683568" y="5157192"/>
            <a:ext cx="23764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s-AR" altLang="es-AR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Estadía Promedio</a:t>
            </a:r>
          </a:p>
        </p:txBody>
      </p:sp>
      <p:sp>
        <p:nvSpPr>
          <p:cNvPr id="31" name="TextBox 124"/>
          <p:cNvSpPr txBox="1">
            <a:spLocks noChangeArrowheads="1"/>
          </p:cNvSpPr>
          <p:nvPr/>
        </p:nvSpPr>
        <p:spPr bwMode="auto">
          <a:xfrm>
            <a:off x="3483673" y="4901840"/>
            <a:ext cx="2008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s-AR" sz="1800" b="1" dirty="0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29% </a:t>
            </a:r>
            <a:r>
              <a:rPr lang="en-US" altLang="es-AR" sz="1800" b="1" dirty="0" err="1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Negocios</a:t>
            </a:r>
            <a:endParaRPr lang="en-US" altLang="es-AR" sz="1800" b="1" dirty="0">
              <a:solidFill>
                <a:srgbClr val="FDDD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124"/>
          <p:cNvSpPr txBox="1">
            <a:spLocks noChangeArrowheads="1"/>
          </p:cNvSpPr>
          <p:nvPr/>
        </p:nvSpPr>
        <p:spPr bwMode="auto">
          <a:xfrm>
            <a:off x="3499357" y="5457418"/>
            <a:ext cx="20087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s-AR" sz="1600" b="1" dirty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es-AR" sz="1600" b="1" dirty="0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en-US" altLang="es-AR" sz="1600" b="1" dirty="0" err="1" smtClean="0">
                <a:solidFill>
                  <a:srgbClr val="FDDD70"/>
                </a:solidFill>
                <a:latin typeface="Arial" pitchFamily="34" charset="0"/>
                <a:cs typeface="Arial" pitchFamily="34" charset="0"/>
              </a:rPr>
              <a:t>Recreación</a:t>
            </a:r>
            <a:endParaRPr lang="en-US" altLang="es-AR" sz="1600" b="1" dirty="0">
              <a:solidFill>
                <a:srgbClr val="FDDD7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1584" y="-315416"/>
            <a:ext cx="8229600" cy="1143000"/>
          </a:xfrm>
        </p:spPr>
        <p:txBody>
          <a:bodyPr/>
          <a:lstStyle/>
          <a:p>
            <a:endParaRPr lang="es-EC"/>
          </a:p>
        </p:txBody>
      </p:sp>
      <p:grpSp>
        <p:nvGrpSpPr>
          <p:cNvPr id="16" name="15 Grupo"/>
          <p:cNvGrpSpPr/>
          <p:nvPr/>
        </p:nvGrpSpPr>
        <p:grpSpPr>
          <a:xfrm>
            <a:off x="0" y="-243410"/>
            <a:ext cx="9161463" cy="7101409"/>
            <a:chOff x="0" y="10886331"/>
            <a:chExt cx="9161463" cy="4097338"/>
          </a:xfrm>
        </p:grpSpPr>
        <p:sp>
          <p:nvSpPr>
            <p:cNvPr id="17" name="Rectangle 86"/>
            <p:cNvSpPr/>
            <p:nvPr/>
          </p:nvSpPr>
          <p:spPr>
            <a:xfrm>
              <a:off x="0" y="10886331"/>
              <a:ext cx="9161463" cy="4097338"/>
            </a:xfrm>
            <a:prstGeom prst="rect">
              <a:avLst/>
            </a:prstGeom>
            <a:solidFill>
              <a:srgbClr val="FDDD7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TextBox 108"/>
            <p:cNvSpPr txBox="1">
              <a:spLocks noChangeArrowheads="1"/>
            </p:cNvSpPr>
            <p:nvPr/>
          </p:nvSpPr>
          <p:spPr bwMode="auto">
            <a:xfrm>
              <a:off x="606606" y="12257378"/>
              <a:ext cx="25463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s-AR" altLang="es-AR" sz="2400" i="1" dirty="0">
                  <a:solidFill>
                    <a:srgbClr val="F38156"/>
                  </a:solidFill>
                  <a:latin typeface="Arial" pitchFamily="34" charset="0"/>
                  <a:cs typeface="Arial" pitchFamily="34" charset="0"/>
                </a:rPr>
                <a:t>////////////////////////</a:t>
              </a:r>
            </a:p>
          </p:txBody>
        </p:sp>
        <p:sp>
          <p:nvSpPr>
            <p:cNvPr id="19" name="TextBox 109"/>
            <p:cNvSpPr txBox="1">
              <a:spLocks noChangeArrowheads="1"/>
            </p:cNvSpPr>
            <p:nvPr/>
          </p:nvSpPr>
          <p:spPr bwMode="auto">
            <a:xfrm>
              <a:off x="184969" y="12548206"/>
              <a:ext cx="3111500" cy="692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s-AR" altLang="es-AR" sz="2400" b="1" dirty="0" smtClean="0">
                  <a:solidFill>
                    <a:srgbClr val="143C3E"/>
                  </a:solidFill>
                  <a:latin typeface="Arial" pitchFamily="34" charset="0"/>
                  <a:cs typeface="Arial" pitchFamily="34" charset="0"/>
                </a:rPr>
                <a:t>Porcentaje de Ocupación Anual: 34,72%</a:t>
              </a:r>
              <a:endParaRPr lang="es-AR" altLang="es-AR" sz="2400" b="1" dirty="0">
                <a:solidFill>
                  <a:srgbClr val="143C3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431332"/>
              </p:ext>
            </p:extLst>
          </p:nvPr>
        </p:nvGraphicFramePr>
        <p:xfrm>
          <a:off x="2915816" y="332656"/>
          <a:ext cx="61206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5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33338" y="0"/>
            <a:ext cx="9177338" cy="6858000"/>
            <a:chOff x="-33338" y="15051088"/>
            <a:chExt cx="9683434" cy="4097337"/>
          </a:xfrm>
        </p:grpSpPr>
        <p:sp>
          <p:nvSpPr>
            <p:cNvPr id="5" name="Rectangle 110"/>
            <p:cNvSpPr/>
            <p:nvPr/>
          </p:nvSpPr>
          <p:spPr>
            <a:xfrm>
              <a:off x="-33338" y="15051088"/>
              <a:ext cx="9683434" cy="4097337"/>
            </a:xfrm>
            <a:prstGeom prst="rect">
              <a:avLst/>
            </a:prstGeom>
            <a:solidFill>
              <a:srgbClr val="F3E7B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TextBox 111"/>
            <p:cNvSpPr txBox="1">
              <a:spLocks noChangeArrowheads="1"/>
            </p:cNvSpPr>
            <p:nvPr/>
          </p:nvSpPr>
          <p:spPr bwMode="auto">
            <a:xfrm>
              <a:off x="6316646" y="16389552"/>
              <a:ext cx="25463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s-AR" altLang="es-AR" sz="2400" i="1" dirty="0">
                  <a:solidFill>
                    <a:srgbClr val="143C3E"/>
                  </a:solidFill>
                  <a:latin typeface="Arial" pitchFamily="34" charset="0"/>
                  <a:cs typeface="Arial" pitchFamily="34" charset="0"/>
                </a:rPr>
                <a:t>////////////////////////</a:t>
              </a:r>
            </a:p>
          </p:txBody>
        </p:sp>
      </p:grpSp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476045"/>
              </p:ext>
            </p:extLst>
          </p:nvPr>
        </p:nvGraphicFramePr>
        <p:xfrm>
          <a:off x="107503" y="1052736"/>
          <a:ext cx="584515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9"/>
          <p:cNvSpPr txBox="1">
            <a:spLocks noChangeArrowheads="1"/>
          </p:cNvSpPr>
          <p:nvPr/>
        </p:nvSpPr>
        <p:spPr bwMode="auto">
          <a:xfrm>
            <a:off x="5587600" y="3013501"/>
            <a:ext cx="3111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AR" altLang="es-AR" sz="2400" b="1" dirty="0" smtClean="0">
                <a:solidFill>
                  <a:srgbClr val="143C3E"/>
                </a:solidFill>
                <a:latin typeface="Arial" pitchFamily="34" charset="0"/>
                <a:cs typeface="Arial" pitchFamily="34" charset="0"/>
              </a:rPr>
              <a:t>Tarifa Promedio </a:t>
            </a:r>
            <a:r>
              <a:rPr lang="es-AR" altLang="es-AR" sz="2400" b="1" dirty="0">
                <a:solidFill>
                  <a:srgbClr val="143C3E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s-AR" altLang="es-AR" sz="2400" b="1" dirty="0" smtClean="0">
                <a:solidFill>
                  <a:srgbClr val="143C3E"/>
                </a:solidFill>
                <a:latin typeface="Arial" pitchFamily="34" charset="0"/>
                <a:cs typeface="Arial" pitchFamily="34" charset="0"/>
              </a:rPr>
              <a:t>nual: $33,72</a:t>
            </a:r>
            <a:endParaRPr lang="es-AR" altLang="es-AR" sz="2400" b="1" dirty="0">
              <a:solidFill>
                <a:srgbClr val="143C3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8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074185"/>
              </p:ext>
            </p:extLst>
          </p:nvPr>
        </p:nvGraphicFramePr>
        <p:xfrm>
          <a:off x="2987824" y="1592796"/>
          <a:ext cx="57606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11"/>
          <p:cNvSpPr txBox="1">
            <a:spLocks noChangeArrowheads="1"/>
          </p:cNvSpPr>
          <p:nvPr/>
        </p:nvSpPr>
        <p:spPr bwMode="auto">
          <a:xfrm>
            <a:off x="467544" y="2060848"/>
            <a:ext cx="2413267" cy="77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AR" altLang="es-AR" sz="2400" i="1" dirty="0">
                <a:solidFill>
                  <a:srgbClr val="143C3E"/>
                </a:solidFill>
                <a:latin typeface="Arial" pitchFamily="34" charset="0"/>
                <a:cs typeface="Arial" pitchFamily="34" charset="0"/>
              </a:rPr>
              <a:t>////////////////////////</a:t>
            </a:r>
          </a:p>
        </p:txBody>
      </p:sp>
      <p:sp>
        <p:nvSpPr>
          <p:cNvPr id="7" name="TextBox 109"/>
          <p:cNvSpPr txBox="1">
            <a:spLocks noChangeArrowheads="1"/>
          </p:cNvSpPr>
          <p:nvPr/>
        </p:nvSpPr>
        <p:spPr bwMode="auto">
          <a:xfrm>
            <a:off x="118427" y="2854987"/>
            <a:ext cx="3111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AR" altLang="es-AR" sz="2400" b="1" dirty="0" err="1" smtClean="0">
                <a:solidFill>
                  <a:srgbClr val="143C3E"/>
                </a:solidFill>
                <a:latin typeface="Arial" pitchFamily="34" charset="0"/>
                <a:cs typeface="Arial" pitchFamily="34" charset="0"/>
              </a:rPr>
              <a:t>RevPar</a:t>
            </a:r>
            <a:r>
              <a:rPr lang="es-AR" altLang="es-AR" sz="2400" b="1" dirty="0" smtClean="0">
                <a:solidFill>
                  <a:srgbClr val="143C3E"/>
                </a:solidFill>
                <a:latin typeface="Arial" pitchFamily="34" charset="0"/>
                <a:cs typeface="Arial" pitchFamily="34" charset="0"/>
              </a:rPr>
              <a:t> Anual: $11,75</a:t>
            </a:r>
            <a:endParaRPr lang="es-AR" altLang="es-AR" sz="2400" b="1" dirty="0">
              <a:solidFill>
                <a:srgbClr val="143C3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871770"/>
              </p:ext>
            </p:extLst>
          </p:nvPr>
        </p:nvGraphicFramePr>
        <p:xfrm>
          <a:off x="683568" y="980728"/>
          <a:ext cx="7691597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885515" y="204609"/>
            <a:ext cx="6893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C" sz="2000" b="1" u="none" strike="noStrike" dirty="0" smtClean="0">
                <a:effectLst/>
              </a:rPr>
              <a:t>COMPARATIVO % DE OCUPACIÓN HOTELES DE LUJO Y PRIMERA</a:t>
            </a:r>
            <a:endParaRPr lang="es-EC" sz="2000" b="1" dirty="0">
              <a:solidFill>
                <a:srgbClr val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7551" y="6145559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EC" sz="1400" b="1" u="none" strike="noStrike" dirty="0" smtClean="0">
                <a:effectLst/>
              </a:rPr>
              <a:t>Fuente: Encuesta coyuntural del alojamiento Ministerio de Turismo  del Ecuador</a:t>
            </a:r>
          </a:p>
        </p:txBody>
      </p:sp>
    </p:spTree>
    <p:extLst>
      <p:ext uri="{BB962C8B-B14F-4D97-AF65-F5344CB8AC3E}">
        <p14:creationId xmlns:p14="http://schemas.microsoft.com/office/powerpoint/2010/main" val="10918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884098" y="188640"/>
            <a:ext cx="4106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C" sz="2000" b="1" dirty="0" smtClean="0"/>
              <a:t>INGRESO DE TURISTAS  AL ECUADOR </a:t>
            </a:r>
          </a:p>
          <a:p>
            <a:pPr algn="ctr" fontAlgn="b"/>
            <a:r>
              <a:rPr lang="es-EC" sz="2000" b="1" dirty="0" smtClean="0"/>
              <a:t>PERIODO 2012 - 2016</a:t>
            </a:r>
            <a:endParaRPr lang="es-EC" sz="2000" b="1" dirty="0">
              <a:solidFill>
                <a:srgbClr val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331640" y="6145559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EC" sz="1400" b="1" u="none" strike="noStrike" dirty="0" smtClean="0">
                <a:effectLst/>
              </a:rPr>
              <a:t>Fuente: </a:t>
            </a:r>
            <a:r>
              <a:rPr lang="es-EC" sz="1400" b="1" u="none" strike="noStrike" dirty="0" smtClean="0">
                <a:effectLst/>
              </a:rPr>
              <a:t>Estadísticas </a:t>
            </a:r>
            <a:r>
              <a:rPr lang="es-EC" sz="1400" b="1" u="none" strike="noStrike" dirty="0" smtClean="0">
                <a:effectLst/>
              </a:rPr>
              <a:t>Turísticas - Ministerio de Turismo  del </a:t>
            </a:r>
            <a:r>
              <a:rPr lang="es-EC" sz="1400" b="1" u="none" strike="noStrike" dirty="0" smtClean="0">
                <a:effectLst/>
              </a:rPr>
              <a:t>Ecuador</a:t>
            </a:r>
          </a:p>
          <a:p>
            <a:pPr fontAlgn="b"/>
            <a:r>
              <a:rPr lang="es-EC" sz="1050" b="1" dirty="0">
                <a:hlinkClick r:id="rId2"/>
              </a:rPr>
              <a:t>http://</a:t>
            </a:r>
            <a:r>
              <a:rPr lang="es-EC" sz="1050" b="1" dirty="0" smtClean="0">
                <a:hlinkClick r:id="rId2"/>
              </a:rPr>
              <a:t>servicios.turismo.gob.ec/index.php/portfolio/turismo-cifras/19-inteligencia-de-mercados/movimientos-migratorios-por-mercado/2</a:t>
            </a:r>
            <a:r>
              <a:rPr lang="es-EC" sz="1050" b="1" dirty="0" smtClean="0"/>
              <a:t> </a:t>
            </a:r>
            <a:endParaRPr lang="es-EC" sz="1050" b="1" u="none" strike="noStrike" dirty="0" smtClean="0">
              <a:effectLst/>
            </a:endParaRPr>
          </a:p>
        </p:txBody>
      </p:sp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704140"/>
              </p:ext>
            </p:extLst>
          </p:nvPr>
        </p:nvGraphicFramePr>
        <p:xfrm>
          <a:off x="683568" y="1052736"/>
          <a:ext cx="76328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01102"/>
              </p:ext>
            </p:extLst>
          </p:nvPr>
        </p:nvGraphicFramePr>
        <p:xfrm>
          <a:off x="1043608" y="5180805"/>
          <a:ext cx="7272807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854"/>
                <a:gridCol w="954854"/>
                <a:gridCol w="954854"/>
                <a:gridCol w="1098083"/>
                <a:gridCol w="1098083"/>
                <a:gridCol w="1098083"/>
                <a:gridCol w="1113996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effectLst/>
                        </a:rPr>
                        <a:t> 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2012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2013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2014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2015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2016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u="none" strike="noStrike" dirty="0">
                          <a:effectLst/>
                        </a:rPr>
                        <a:t>% Variación 2016 / 2015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>
                          <a:effectLst/>
                        </a:rPr>
                        <a:t>TOTAL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 smtClean="0">
                          <a:effectLst/>
                        </a:rPr>
                        <a:t>1.271.901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 smtClean="0">
                          <a:effectLst/>
                        </a:rPr>
                        <a:t>1.364.057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 smtClean="0">
                          <a:effectLst/>
                        </a:rPr>
                        <a:t>1.557.621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 smtClean="0">
                          <a:effectLst/>
                        </a:rPr>
                        <a:t>1.544.463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 smtClean="0">
                          <a:effectLst/>
                        </a:rPr>
                        <a:t>1.412.718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u="none" strike="noStrike" dirty="0">
                          <a:effectLst/>
                        </a:rPr>
                        <a:t>-8,53%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7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363</Words>
  <Application>Microsoft Office PowerPoint</Application>
  <PresentationFormat>Presentación en pantalla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PROYECTOS</dc:creator>
  <cp:lastModifiedBy>PROYECTOS</cp:lastModifiedBy>
  <cp:revision>24</cp:revision>
  <cp:lastPrinted>2017-02-02T17:16:05Z</cp:lastPrinted>
  <dcterms:created xsi:type="dcterms:W3CDTF">2017-01-31T22:28:39Z</dcterms:created>
  <dcterms:modified xsi:type="dcterms:W3CDTF">2017-02-02T17:22:44Z</dcterms:modified>
</cp:coreProperties>
</file>