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324" r:id="rId2"/>
    <p:sldId id="325" r:id="rId3"/>
    <p:sldId id="256" r:id="rId4"/>
    <p:sldId id="337" r:id="rId5"/>
    <p:sldId id="281" r:id="rId6"/>
    <p:sldId id="282" r:id="rId7"/>
    <p:sldId id="283" r:id="rId8"/>
    <p:sldId id="284" r:id="rId9"/>
    <p:sldId id="260" r:id="rId10"/>
    <p:sldId id="353" r:id="rId11"/>
    <p:sldId id="339" r:id="rId12"/>
    <p:sldId id="285" r:id="rId13"/>
    <p:sldId id="286" r:id="rId14"/>
    <p:sldId id="313" r:id="rId15"/>
    <p:sldId id="314" r:id="rId16"/>
    <p:sldId id="288" r:id="rId17"/>
    <p:sldId id="289" r:id="rId18"/>
    <p:sldId id="315" r:id="rId19"/>
    <p:sldId id="316" r:id="rId20"/>
    <p:sldId id="317" r:id="rId21"/>
    <p:sldId id="318" r:id="rId22"/>
    <p:sldId id="340" r:id="rId23"/>
    <p:sldId id="291" r:id="rId24"/>
    <p:sldId id="292" r:id="rId25"/>
    <p:sldId id="319" r:id="rId26"/>
    <p:sldId id="342" r:id="rId27"/>
    <p:sldId id="346" r:id="rId28"/>
    <p:sldId id="354" r:id="rId29"/>
    <p:sldId id="347" r:id="rId30"/>
    <p:sldId id="355" r:id="rId31"/>
    <p:sldId id="320" r:id="rId32"/>
    <p:sldId id="343" r:id="rId33"/>
    <p:sldId id="326" r:id="rId34"/>
    <p:sldId id="344" r:id="rId35"/>
    <p:sldId id="266" r:id="rId36"/>
    <p:sldId id="345" r:id="rId37"/>
    <p:sldId id="294" r:id="rId38"/>
    <p:sldId id="270" r:id="rId39"/>
    <p:sldId id="338" r:id="rId40"/>
    <p:sldId id="348" r:id="rId41"/>
    <p:sldId id="356" r:id="rId42"/>
    <p:sldId id="331" r:id="rId43"/>
    <p:sldId id="332" r:id="rId44"/>
    <p:sldId id="274" r:id="rId45"/>
    <p:sldId id="333" r:id="rId46"/>
    <p:sldId id="349" r:id="rId47"/>
    <p:sldId id="275" r:id="rId48"/>
    <p:sldId id="328" r:id="rId49"/>
    <p:sldId id="357" r:id="rId50"/>
    <p:sldId id="350" r:id="rId51"/>
    <p:sldId id="351" r:id="rId52"/>
    <p:sldId id="329" r:id="rId53"/>
    <p:sldId id="330" r:id="rId54"/>
    <p:sldId id="341" r:id="rId55"/>
    <p:sldId id="309" r:id="rId56"/>
    <p:sldId id="310" r:id="rId57"/>
    <p:sldId id="358" r:id="rId58"/>
    <p:sldId id="312" r:id="rId59"/>
    <p:sldId id="298" r:id="rId60"/>
    <p:sldId id="352" r:id="rId6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B42B2-DFB3-4429-9F52-9DA6D65E0952}" type="datetimeFigureOut">
              <a:rPr lang="es-EC" smtClean="0"/>
              <a:t>31/01/2017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9A6CC-69F3-4084-B93E-F9236912AF4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73449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A6CC-69F3-4084-B93E-F9236912AF45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5717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A6CC-69F3-4084-B93E-F9236912AF45}" type="slidenum">
              <a:rPr lang="es-EC" smtClean="0"/>
              <a:t>55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3218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A6CC-69F3-4084-B93E-F9236912AF45}" type="slidenum">
              <a:rPr lang="es-EC" smtClean="0"/>
              <a:t>56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01323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A6CC-69F3-4084-B93E-F9236912AF45}" type="slidenum">
              <a:rPr lang="es-EC" smtClean="0"/>
              <a:t>57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01323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1F84-A096-4A40-AF15-3C0878D02DE8}" type="datetimeFigureOut">
              <a:rPr lang="es-ES" smtClean="0"/>
              <a:t>31/01/2017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BFF6-67A1-BA44-8047-A5EF67989B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035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1F84-A096-4A40-AF15-3C0878D02DE8}" type="datetimeFigureOut">
              <a:rPr lang="es-ES" smtClean="0"/>
              <a:t>31/01/2017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BFF6-67A1-BA44-8047-A5EF67989B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946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1F84-A096-4A40-AF15-3C0878D02DE8}" type="datetimeFigureOut">
              <a:rPr lang="es-ES" smtClean="0"/>
              <a:t>31/01/2017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BFF6-67A1-BA44-8047-A5EF67989B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29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1F84-A096-4A40-AF15-3C0878D02DE8}" type="datetimeFigureOut">
              <a:rPr lang="es-ES" smtClean="0"/>
              <a:t>31/01/2017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BFF6-67A1-BA44-8047-A5EF67989B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54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1F84-A096-4A40-AF15-3C0878D02DE8}" type="datetimeFigureOut">
              <a:rPr lang="es-ES" smtClean="0"/>
              <a:t>31/01/2017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BFF6-67A1-BA44-8047-A5EF67989B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0063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1F84-A096-4A40-AF15-3C0878D02DE8}" type="datetimeFigureOut">
              <a:rPr lang="es-ES" smtClean="0"/>
              <a:t>31/01/2017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BFF6-67A1-BA44-8047-A5EF67989B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40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1F84-A096-4A40-AF15-3C0878D02DE8}" type="datetimeFigureOut">
              <a:rPr lang="es-ES" smtClean="0"/>
              <a:t>31/01/2017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BFF6-67A1-BA44-8047-A5EF67989B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84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1F84-A096-4A40-AF15-3C0878D02DE8}" type="datetimeFigureOut">
              <a:rPr lang="es-ES" smtClean="0"/>
              <a:t>31/01/2017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BFF6-67A1-BA44-8047-A5EF67989B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60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1F84-A096-4A40-AF15-3C0878D02DE8}" type="datetimeFigureOut">
              <a:rPr lang="es-ES" smtClean="0"/>
              <a:t>31/01/2017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BFF6-67A1-BA44-8047-A5EF67989B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944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1F84-A096-4A40-AF15-3C0878D02DE8}" type="datetimeFigureOut">
              <a:rPr lang="es-ES" smtClean="0"/>
              <a:t>31/01/2017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BFF6-67A1-BA44-8047-A5EF67989B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686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1F84-A096-4A40-AF15-3C0878D02DE8}" type="datetimeFigureOut">
              <a:rPr lang="es-ES" smtClean="0"/>
              <a:t>31/01/2017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BFF6-67A1-BA44-8047-A5EF67989B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19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81F84-A096-4A40-AF15-3C0878D02DE8}" type="datetimeFigureOut">
              <a:rPr lang="es-ES" smtClean="0"/>
              <a:t>31/01/2017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9BFF6-67A1-BA44-8047-A5EF67989B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66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#_ftn1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alcaldia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08363"/>
            <a:ext cx="8229600" cy="4738255"/>
          </a:xfrm>
        </p:spPr>
        <p:txBody>
          <a:bodyPr>
            <a:noAutofit/>
          </a:bodyPr>
          <a:lstStyle/>
          <a:p>
            <a:pPr algn="just"/>
            <a:r>
              <a:rPr lang="es-EC" sz="2400" dirty="0" smtClean="0"/>
              <a:t>Incremento </a:t>
            </a:r>
            <a:r>
              <a:rPr lang="es-EC" sz="2400" dirty="0"/>
              <a:t>del flujo de turistas que viene por </a:t>
            </a:r>
            <a:r>
              <a:rPr lang="es-EC" sz="2400" dirty="0" smtClean="0"/>
              <a:t> </a:t>
            </a:r>
            <a:r>
              <a:rPr lang="es-EC" sz="2400" dirty="0"/>
              <a:t>actividades comerciales. </a:t>
            </a:r>
            <a:r>
              <a:rPr lang="es-EC" sz="2400" dirty="0" smtClean="0"/>
              <a:t>Relacionado </a:t>
            </a:r>
            <a:r>
              <a:rPr lang="es-EC" sz="2400" dirty="0"/>
              <a:t>con las fechas </a:t>
            </a:r>
            <a:r>
              <a:rPr lang="es-EC" sz="2400" dirty="0" smtClean="0"/>
              <a:t>de Navidad donde </a:t>
            </a:r>
            <a:r>
              <a:rPr lang="es-EC" sz="2400" dirty="0"/>
              <a:t>la actividad de </a:t>
            </a:r>
            <a:r>
              <a:rPr lang="es-EC" sz="2400" dirty="0" smtClean="0"/>
              <a:t>comercio es importante.</a:t>
            </a:r>
            <a:endParaRPr lang="es-EC" sz="2400" dirty="0"/>
          </a:p>
          <a:p>
            <a:pPr algn="just"/>
            <a:r>
              <a:rPr lang="es-EC" sz="2400" dirty="0"/>
              <a:t>La apertura del aeropuerto Mariscal Lamar ha significando un cambio en las medios de </a:t>
            </a:r>
            <a:r>
              <a:rPr lang="es-EC" sz="2400" dirty="0" smtClean="0"/>
              <a:t>transporte </a:t>
            </a:r>
            <a:r>
              <a:rPr lang="es-EC" sz="2400" dirty="0"/>
              <a:t>de los </a:t>
            </a:r>
            <a:r>
              <a:rPr lang="es-EC" sz="2400" dirty="0" smtClean="0"/>
              <a:t>turistas encuestados </a:t>
            </a:r>
            <a:r>
              <a:rPr lang="es-EC" sz="2400" dirty="0"/>
              <a:t>en hoteles, con una mayor importancia al turista que viene en avión.</a:t>
            </a:r>
          </a:p>
          <a:p>
            <a:pPr algn="just"/>
            <a:r>
              <a:rPr lang="es-EC" sz="2400" dirty="0" smtClean="0"/>
              <a:t>Reducción </a:t>
            </a:r>
            <a:r>
              <a:rPr lang="es-EC" sz="2400" dirty="0"/>
              <a:t>en el gasto </a:t>
            </a:r>
            <a:r>
              <a:rPr lang="es-EC" sz="2400" dirty="0" smtClean="0"/>
              <a:t>promedio </a:t>
            </a:r>
            <a:r>
              <a:rPr lang="es-EC" sz="2400" dirty="0"/>
              <a:t>por parte del turista </a:t>
            </a:r>
            <a:r>
              <a:rPr lang="es-EC" sz="2400" dirty="0" smtClean="0"/>
              <a:t>nacional.</a:t>
            </a:r>
          </a:p>
          <a:p>
            <a:pPr algn="just"/>
            <a:r>
              <a:rPr lang="es-EC" sz="2400" dirty="0"/>
              <a:t>Ligero deterioro en los indicadores perceptivos en la última etapa del año. </a:t>
            </a:r>
          </a:p>
          <a:p>
            <a:pPr algn="just"/>
            <a:r>
              <a:rPr lang="es-EC" sz="2400" dirty="0" smtClean="0"/>
              <a:t>Los demás </a:t>
            </a:r>
            <a:r>
              <a:rPr lang="es-EC" sz="2400" dirty="0"/>
              <a:t>resultados tienden a ser consistentes entre los tres relevamientos realizados lo que avala el proceso metodológico.</a:t>
            </a:r>
          </a:p>
        </p:txBody>
      </p:sp>
    </p:spTree>
    <p:extLst>
      <p:ext uri="{BB962C8B-B14F-4D97-AF65-F5344CB8AC3E}">
        <p14:creationId xmlns:p14="http://schemas.microsoft.com/office/powerpoint/2010/main" val="90794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714" y="892983"/>
            <a:ext cx="7070005" cy="518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5116" cy="1143000"/>
          </a:xfrm>
        </p:spPr>
        <p:txBody>
          <a:bodyPr>
            <a:normAutofit/>
          </a:bodyPr>
          <a:lstStyle/>
          <a:p>
            <a:r>
              <a:rPr lang="es-ES" sz="3200" b="1" dirty="0" smtClean="0"/>
              <a:t>Procedencia del Turista Extranjero</a:t>
            </a:r>
            <a:endParaRPr lang="es-EC" sz="3200" b="1" dirty="0"/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6" y="1417638"/>
            <a:ext cx="7148948" cy="45581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4044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08537" cy="1143000"/>
          </a:xfrm>
        </p:spPr>
        <p:txBody>
          <a:bodyPr>
            <a:normAutofit/>
          </a:bodyPr>
          <a:lstStyle/>
          <a:p>
            <a:r>
              <a:rPr lang="es-ES" sz="3200" b="1" dirty="0" smtClean="0"/>
              <a:t>Procedencia del Turista Nacional</a:t>
            </a:r>
            <a:endParaRPr lang="es-EC" sz="3200" b="1" dirty="0"/>
          </a:p>
        </p:txBody>
      </p:sp>
      <p:pic>
        <p:nvPicPr>
          <p:cNvPr id="5" name="Picture 61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2" y="1163784"/>
            <a:ext cx="7121236" cy="464127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2937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5116" cy="1143000"/>
          </a:xfrm>
        </p:spPr>
        <p:txBody>
          <a:bodyPr>
            <a:normAutofit fontScale="90000"/>
          </a:bodyPr>
          <a:lstStyle/>
          <a:p>
            <a:r>
              <a:rPr lang="es-EC" sz="3600" b="1" dirty="0"/>
              <a:t>Distribución de la Edad del Turista Extranjero en la Ciudad de </a:t>
            </a:r>
            <a:r>
              <a:rPr lang="es-EC" sz="3600" b="1" dirty="0" smtClean="0"/>
              <a:t>Cuenca</a:t>
            </a:r>
            <a:endParaRPr lang="es-EC" b="1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56" y="1417638"/>
            <a:ext cx="7287488" cy="44473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3231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5063" cy="1143000"/>
          </a:xfrm>
        </p:spPr>
        <p:txBody>
          <a:bodyPr>
            <a:normAutofit fontScale="90000"/>
          </a:bodyPr>
          <a:lstStyle/>
          <a:p>
            <a:r>
              <a:rPr lang="es-EC" sz="3600" b="1" dirty="0"/>
              <a:t>Distribución de la Edad del Turista </a:t>
            </a:r>
            <a:r>
              <a:rPr lang="es-EC" sz="3600" b="1" dirty="0" smtClean="0"/>
              <a:t>Nacional en </a:t>
            </a:r>
            <a:r>
              <a:rPr lang="es-EC" sz="3600" b="1" dirty="0"/>
              <a:t>la Ciudad de </a:t>
            </a:r>
            <a:r>
              <a:rPr lang="es-EC" sz="3600" b="1" dirty="0" smtClean="0"/>
              <a:t>Cuenca</a:t>
            </a:r>
            <a:endParaRPr lang="es-EC" b="1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2" y="1417637"/>
            <a:ext cx="7232072" cy="46506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9818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68432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Estado Civil</a:t>
            </a:r>
            <a:br>
              <a:rPr lang="es-ES" b="1" dirty="0" smtClean="0"/>
            </a:br>
            <a:r>
              <a:rPr lang="es-ES" b="1" dirty="0" smtClean="0"/>
              <a:t>Turistas Extranjeros</a:t>
            </a:r>
            <a:endParaRPr lang="es-EC" b="1" dirty="0"/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1708"/>
            <a:ext cx="8229598" cy="45072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7626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5116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Estado </a:t>
            </a:r>
            <a:r>
              <a:rPr lang="es-ES" b="1" dirty="0"/>
              <a:t>Civil</a:t>
            </a:r>
            <a:br>
              <a:rPr lang="es-ES" b="1" dirty="0"/>
            </a:br>
            <a:r>
              <a:rPr lang="es-ES" b="1" dirty="0"/>
              <a:t>Turistas </a:t>
            </a:r>
            <a:r>
              <a:rPr lang="es-ES" b="1" dirty="0" smtClean="0"/>
              <a:t>Nacionales</a:t>
            </a:r>
            <a:endParaRPr lang="es-EC" b="1" dirty="0"/>
          </a:p>
        </p:txBody>
      </p:sp>
      <p:pic>
        <p:nvPicPr>
          <p:cNvPr id="5" name="Picture 600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7127"/>
            <a:ext cx="7010400" cy="4419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8879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21642" cy="1143000"/>
          </a:xfrm>
        </p:spPr>
        <p:txBody>
          <a:bodyPr>
            <a:noAutofit/>
          </a:bodyPr>
          <a:lstStyle/>
          <a:p>
            <a:r>
              <a:rPr lang="es-EC" sz="2800" b="1" dirty="0"/>
              <a:t>Nivel de Instrucción del Turista Extranjero que visita la ciudad de </a:t>
            </a:r>
            <a:r>
              <a:rPr lang="es-EC" sz="2800" b="1" dirty="0" smtClean="0"/>
              <a:t>Cuenca</a:t>
            </a:r>
            <a:endParaRPr lang="es-EC" sz="2800" dirty="0"/>
          </a:p>
        </p:txBody>
      </p:sp>
      <p:pic>
        <p:nvPicPr>
          <p:cNvPr id="5" name="Picture 139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20" y="1417638"/>
            <a:ext cx="8035634" cy="461356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3861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74853" cy="1143000"/>
          </a:xfrm>
        </p:spPr>
        <p:txBody>
          <a:bodyPr>
            <a:noAutofit/>
          </a:bodyPr>
          <a:lstStyle/>
          <a:p>
            <a:r>
              <a:rPr lang="es-EC" sz="2400" b="1" dirty="0"/>
              <a:t>Nivel de Instrucción del Turista Nacional que visita la ciudad de </a:t>
            </a:r>
            <a:r>
              <a:rPr lang="es-EC" sz="2400" b="1" dirty="0" smtClean="0"/>
              <a:t>Cuenca</a:t>
            </a:r>
            <a:endParaRPr lang="es-EC" sz="2400" dirty="0"/>
          </a:p>
        </p:txBody>
      </p:sp>
      <p:pic>
        <p:nvPicPr>
          <p:cNvPr id="4" name="Picture 616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" y="1302335"/>
            <a:ext cx="7869381" cy="46966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3434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mtpc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74853" cy="1143000"/>
          </a:xfrm>
        </p:spPr>
        <p:txBody>
          <a:bodyPr>
            <a:noAutofit/>
          </a:bodyPr>
          <a:lstStyle/>
          <a:p>
            <a:r>
              <a:rPr lang="es-EC" sz="2800" b="1" dirty="0"/>
              <a:t>Profesión del Turista Extranjero que visita la ciudad de </a:t>
            </a:r>
            <a:r>
              <a:rPr lang="es-EC" sz="2800" b="1" dirty="0" smtClean="0"/>
              <a:t>Cuenca</a:t>
            </a:r>
            <a:endParaRPr lang="es-EC" sz="2800" dirty="0"/>
          </a:p>
        </p:txBody>
      </p:sp>
      <p:pic>
        <p:nvPicPr>
          <p:cNvPr id="4" name="Picture 144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20" y="1385460"/>
            <a:ext cx="7536870" cy="44750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389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8274" cy="1143000"/>
          </a:xfrm>
        </p:spPr>
        <p:txBody>
          <a:bodyPr>
            <a:noAutofit/>
          </a:bodyPr>
          <a:lstStyle/>
          <a:p>
            <a:r>
              <a:rPr lang="es-EC" sz="3200" b="1" dirty="0"/>
              <a:t>Profesión del Turista Nacional que visita la Ciudad de </a:t>
            </a:r>
            <a:r>
              <a:rPr lang="es-EC" sz="3200" b="1" dirty="0" smtClean="0"/>
              <a:t>Cuenca</a:t>
            </a:r>
            <a:endParaRPr lang="es-EC" sz="3200" dirty="0"/>
          </a:p>
        </p:txBody>
      </p:sp>
      <p:pic>
        <p:nvPicPr>
          <p:cNvPr id="4" name="Picture 6087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1708"/>
            <a:ext cx="8229598" cy="436418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8033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953" y="935619"/>
            <a:ext cx="7027266" cy="514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4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8274" cy="1143000"/>
          </a:xfrm>
        </p:spPr>
        <p:txBody>
          <a:bodyPr>
            <a:noAutofit/>
          </a:bodyPr>
          <a:lstStyle/>
          <a:p>
            <a:r>
              <a:rPr lang="es-EC" sz="3200" dirty="0"/>
              <a:t>Razón Principal del Turista Extranjero para venir a la Ciudad de Cuenca </a:t>
            </a:r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3" y="1473058"/>
            <a:ext cx="8091054" cy="42533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009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8274" cy="1143000"/>
          </a:xfrm>
        </p:spPr>
        <p:txBody>
          <a:bodyPr>
            <a:noAutofit/>
          </a:bodyPr>
          <a:lstStyle/>
          <a:p>
            <a:r>
              <a:rPr lang="es-EC" sz="3200" dirty="0"/>
              <a:t>Razón Principal del Turista </a:t>
            </a:r>
            <a:r>
              <a:rPr lang="es-EC" sz="3200" dirty="0" smtClean="0"/>
              <a:t>Nacional </a:t>
            </a:r>
            <a:r>
              <a:rPr lang="es-EC" sz="3200" dirty="0"/>
              <a:t>para venir a la Ciudad de Cuenca </a:t>
            </a:r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2" y="1445348"/>
            <a:ext cx="7232072" cy="436418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1899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35011" cy="1143000"/>
          </a:xfrm>
        </p:spPr>
        <p:txBody>
          <a:bodyPr>
            <a:noAutofit/>
          </a:bodyPr>
          <a:lstStyle/>
          <a:p>
            <a:r>
              <a:rPr lang="es-EC" sz="3200" b="1" dirty="0" smtClean="0"/>
              <a:t>Motivación para </a:t>
            </a:r>
            <a:r>
              <a:rPr lang="es-EC" sz="3200" b="1" dirty="0"/>
              <a:t>la Elección del Destino </a:t>
            </a:r>
            <a:r>
              <a:rPr lang="es-EC" sz="3200" b="1" dirty="0" smtClean="0"/>
              <a:t>Cuenca Extranjeros</a:t>
            </a:r>
            <a:endParaRPr lang="es-EC" sz="3200" dirty="0"/>
          </a:p>
        </p:txBody>
      </p:sp>
      <p:pic>
        <p:nvPicPr>
          <p:cNvPr id="4" name="Picture 192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7" y="1579417"/>
            <a:ext cx="7398326" cy="433647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0253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35011" cy="1143000"/>
          </a:xfrm>
        </p:spPr>
        <p:txBody>
          <a:bodyPr>
            <a:noAutofit/>
          </a:bodyPr>
          <a:lstStyle/>
          <a:p>
            <a:r>
              <a:rPr lang="es-EC" sz="3200" b="1" dirty="0" smtClean="0"/>
              <a:t>Motivación para </a:t>
            </a:r>
            <a:r>
              <a:rPr lang="es-EC" sz="3200" b="1" dirty="0"/>
              <a:t>la Elección del Destino </a:t>
            </a:r>
            <a:r>
              <a:rPr lang="es-EC" sz="3200" b="1" dirty="0" smtClean="0"/>
              <a:t>Cuenca – Nacionales </a:t>
            </a:r>
            <a:endParaRPr lang="es-EC" sz="3200" dirty="0"/>
          </a:p>
        </p:txBody>
      </p:sp>
      <p:pic>
        <p:nvPicPr>
          <p:cNvPr id="5" name="Picture 677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7" y="1417637"/>
            <a:ext cx="7703126" cy="45259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1000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46363" y="149947"/>
            <a:ext cx="6741695" cy="114300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/>
              <a:t>Medios de Información utilizados por el turista internacional </a:t>
            </a:r>
            <a:endParaRPr lang="es-ES" b="1" dirty="0"/>
          </a:p>
        </p:txBody>
      </p:sp>
      <p:pic>
        <p:nvPicPr>
          <p:cNvPr id="4" name="Picture 5659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1292947"/>
            <a:ext cx="7980218" cy="45858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1518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46363" y="149947"/>
            <a:ext cx="6741695" cy="114300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/>
              <a:t>Medios de Información utilizados por el turista internacional </a:t>
            </a:r>
            <a:endParaRPr lang="es-ES" b="1" dirty="0"/>
          </a:p>
        </p:txBody>
      </p:sp>
      <p:pic>
        <p:nvPicPr>
          <p:cNvPr id="5" name="Picture 5666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4" y="1292947"/>
            <a:ext cx="8451272" cy="47521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568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46363" y="149947"/>
            <a:ext cx="6741695" cy="114300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/>
              <a:t>Medios de Información utilizados por el turista </a:t>
            </a:r>
            <a:r>
              <a:rPr lang="es-EC" b="1" dirty="0" smtClean="0"/>
              <a:t>nacional </a:t>
            </a:r>
            <a:endParaRPr lang="es-ES" b="1" dirty="0"/>
          </a:p>
        </p:txBody>
      </p:sp>
      <p:pic>
        <p:nvPicPr>
          <p:cNvPr id="5" name="Picture 685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3" y="1279093"/>
            <a:ext cx="8451272" cy="47798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4122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3200" dirty="0" smtClean="0"/>
              <a:t>Análisis de la Demanda y Oferta Turísticas en la Ciudad de Cuenca</a:t>
            </a:r>
            <a:br>
              <a:rPr lang="es-ES" sz="3200" dirty="0" smtClean="0"/>
            </a:br>
            <a:r>
              <a:rPr lang="es-ES" sz="3200" dirty="0" smtClean="0"/>
              <a:t>3er</a:t>
            </a:r>
            <a:r>
              <a:rPr lang="es-ES" sz="3200" dirty="0" smtClean="0"/>
              <a:t> </a:t>
            </a:r>
            <a:r>
              <a:rPr lang="es-ES" sz="3200" dirty="0" smtClean="0"/>
              <a:t>Boletín 2016</a:t>
            </a:r>
            <a:endParaRPr lang="es-ES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300" dirty="0" smtClean="0"/>
              <a:t>Grupo de Investigación en Economía Regional</a:t>
            </a:r>
          </a:p>
          <a:p>
            <a:r>
              <a:rPr lang="es-ES" sz="2300" dirty="0" smtClean="0"/>
              <a:t>Facultad de Ciencias Económicas y Administrativas</a:t>
            </a:r>
          </a:p>
          <a:p>
            <a:r>
              <a:rPr lang="es-ES" sz="2800" dirty="0" smtClean="0"/>
              <a:t>Universidad de Cuenca</a:t>
            </a:r>
          </a:p>
          <a:p>
            <a:endParaRPr lang="es-ES" sz="2800" dirty="0" smtClean="0"/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-374316" y="17178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-173789" y="6751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pic>
        <p:nvPicPr>
          <p:cNvPr id="1028" name="Picture 4" descr="https://fbcdn-sphotos-g-a.akamaihd.net/hphotos-ak-xtl1/v/t1.0-9/11119138_894636457260338_5290905895856179554_n.png?oh=4d23bafbb74359270732bb3f3dbc59db&amp;oe=57E83901&amp;__gda__=1474382268_06f212b93202d4785093d16ab316a4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97" y="5225820"/>
            <a:ext cx="1179631" cy="69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33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46363" y="149947"/>
            <a:ext cx="6741695" cy="114300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/>
              <a:t>Medios de Información utilizados por el turista </a:t>
            </a:r>
            <a:r>
              <a:rPr lang="es-EC" b="1" dirty="0" smtClean="0"/>
              <a:t>nacional </a:t>
            </a:r>
            <a:endParaRPr lang="es-ES" b="1" dirty="0"/>
          </a:p>
        </p:txBody>
      </p:sp>
      <p:pic>
        <p:nvPicPr>
          <p:cNvPr id="4" name="Picture 6168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1191495"/>
            <a:ext cx="8035636" cy="47521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3467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66255" y="274638"/>
            <a:ext cx="8229600" cy="1143000"/>
          </a:xfrm>
        </p:spPr>
        <p:txBody>
          <a:bodyPr>
            <a:noAutofit/>
          </a:bodyPr>
          <a:lstStyle/>
          <a:p>
            <a:r>
              <a:rPr lang="es-EC" sz="2800" b="1" dirty="0"/>
              <a:t>Con quien viaja el Turista extranjero </a:t>
            </a:r>
            <a:r>
              <a:rPr lang="es-EC" sz="2800" b="1" dirty="0" smtClean="0"/>
              <a:t/>
            </a:r>
            <a:br>
              <a:rPr lang="es-EC" sz="2800" b="1" dirty="0" smtClean="0"/>
            </a:br>
            <a:r>
              <a:rPr lang="es-EC" sz="2800" b="1" dirty="0" smtClean="0"/>
              <a:t>que </a:t>
            </a:r>
            <a:r>
              <a:rPr lang="es-EC" sz="2800" b="1" dirty="0"/>
              <a:t>viene al a Ciudad de </a:t>
            </a:r>
            <a:r>
              <a:rPr lang="es-EC" sz="2800" b="1" dirty="0" smtClean="0"/>
              <a:t>Cuenca</a:t>
            </a:r>
            <a:endParaRPr lang="es-EC" sz="2800" dirty="0"/>
          </a:p>
        </p:txBody>
      </p:sp>
      <p:pic>
        <p:nvPicPr>
          <p:cNvPr id="4" name="Picture 5666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417638"/>
            <a:ext cx="8312726" cy="44334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2057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es-EC" sz="2800" b="1" dirty="0"/>
              <a:t>Con quien viaja el Turista </a:t>
            </a:r>
            <a:r>
              <a:rPr lang="es-EC" sz="2800" b="1" dirty="0" smtClean="0"/>
              <a:t>nacional</a:t>
            </a:r>
            <a:br>
              <a:rPr lang="es-EC" sz="2800" b="1" dirty="0" smtClean="0"/>
            </a:br>
            <a:r>
              <a:rPr lang="es-EC" sz="2800" b="1" dirty="0" smtClean="0"/>
              <a:t> </a:t>
            </a:r>
            <a:r>
              <a:rPr lang="es-EC" sz="2800" b="1" dirty="0"/>
              <a:t>que viene al a Ciudad de </a:t>
            </a:r>
            <a:r>
              <a:rPr lang="es-EC" sz="2800" b="1" dirty="0" smtClean="0"/>
              <a:t>Cuenca</a:t>
            </a:r>
            <a:endParaRPr lang="es-EC" sz="2800" dirty="0"/>
          </a:p>
        </p:txBody>
      </p:sp>
      <p:pic>
        <p:nvPicPr>
          <p:cNvPr id="5" name="Picture 69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" y="1274617"/>
            <a:ext cx="8007928" cy="477981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3863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180160"/>
            <a:ext cx="6620005" cy="752496"/>
          </a:xfrm>
        </p:spPr>
        <p:txBody>
          <a:bodyPr>
            <a:noAutofit/>
          </a:bodyPr>
          <a:lstStyle/>
          <a:p>
            <a:r>
              <a:rPr lang="es-EC" sz="2800" b="1" dirty="0" smtClean="0"/>
              <a:t>Tipo de alojamiento utilizado por Turistas Extranjeros</a:t>
            </a:r>
            <a:endParaRPr lang="es-EC" sz="28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244793"/>
              </p:ext>
            </p:extLst>
          </p:nvPr>
        </p:nvGraphicFramePr>
        <p:xfrm>
          <a:off x="166255" y="1165373"/>
          <a:ext cx="8811489" cy="5414852"/>
        </p:xfrm>
        <a:graphic>
          <a:graphicData uri="http://schemas.openxmlformats.org/drawingml/2006/table">
            <a:tbl>
              <a:tblPr firstRow="1" firstCol="1" bandRow="1"/>
              <a:tblGrid>
                <a:gridCol w="1103709"/>
                <a:gridCol w="1542509"/>
                <a:gridCol w="741281"/>
                <a:gridCol w="1174621"/>
                <a:gridCol w="1174621"/>
                <a:gridCol w="895513"/>
                <a:gridCol w="895513"/>
                <a:gridCol w="661862"/>
                <a:gridCol w="621860"/>
              </a:tblGrid>
              <a:tr h="173956">
                <a:tc rowSpan="2" gridSpan="2"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6" marR="17683" marT="51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5080" indent="-6350" algn="just">
                        <a:lnSpc>
                          <a:spcPct val="111000"/>
                        </a:lnSpc>
                        <a:spcAft>
                          <a:spcPts val="825"/>
                        </a:spcAft>
                      </a:pPr>
                      <a:r>
                        <a:rPr lang="es-EC" sz="12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CUATRIM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6" marR="17683" marT="51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-63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¿QUE TIPO DE ALOJAMIENTO UTILIZO EN SU ESTANCIA? 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6" marR="17683" marT="519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5366" marR="17683" marT="51944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6" marR="17683" marT="51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522975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" indent="-6350" algn="ctr">
                        <a:lnSpc>
                          <a:spcPct val="111000"/>
                        </a:lnSpc>
                        <a:spcAft>
                          <a:spcPts val="825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ALOJAMIENTO HOTELERO 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6" marR="17683" marT="51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APARTAMENTO 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6" marR="17683" marT="51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825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FAMILIA, AMIGOS 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6" marR="17683" marT="51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825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 PERNOCTO EN LA CIUDAD 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6" marR="17683" marT="51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OTROS 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6" marR="17683" marT="51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17982">
                <a:tc rowSpan="9">
                  <a:txBody>
                    <a:bodyPr/>
                    <a:lstStyle/>
                    <a:p>
                      <a:pPr marL="635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35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35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35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35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35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35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35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35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Cuál </a:t>
                      </a: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es la razón principal de su visita a la ciudad de Cuenca. 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Recreación, esparcimiento vacaciones 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6" marR="17683" marT="51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6" marR="17683" marT="51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74,5</a:t>
                      </a: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10,2%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14,3%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5366" marR="17683" marT="51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1,0%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100,0%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8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Visita a familiares o 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amigos 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6" marR="17683" marT="51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6" marR="17683" marT="51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15,1</a:t>
                      </a: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5,7%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79,2%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5366" marR="17683" marT="51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100,0%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8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Negocios, actividades 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profesionales 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6" marR="17683" marT="51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6" marR="17683" marT="51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69,4%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16,3%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14,3%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5366" marR="17683" marT="51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100,0%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47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Congresos, 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conferencias 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6" marR="17683" marT="51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6" marR="17683" marT="51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55,6%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11,1%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22,2%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5366" marR="17683" marT="51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11,1%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100,0%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47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Estudios, investigación 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6" marR="17683" marT="51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6" marR="17683" marT="51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11,1%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55,6%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33,3%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5366" marR="17683" marT="51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100,0%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47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Tratamiento de salud 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6" marR="17683" marT="51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6" marR="17683" marT="51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33,3%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66,7%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5366" marR="17683" marT="51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100,0%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47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Motivos religiosos 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6" marR="17683" marT="51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6" marR="17683" marT="51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20,0%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80,0%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5366" marR="17683" marT="51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100,0%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8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Compras o servicios 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personales 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6" marR="17683" marT="51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6" marR="17683" marT="51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44,4%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44,4%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11,1%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100,0%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47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Otros 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6" marR="17683" marT="51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6" marR="17683" marT="51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55,6%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33,3%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11,1%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100,0%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11">
                <a:tc gridSpan="2"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</a:t>
                      </a:r>
                    </a:p>
                  </a:txBody>
                  <a:tcPr marL="35366" marR="17683" marT="519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54,1%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12,3%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32,4%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1,2%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35366" marR="17683" marT="51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38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180160"/>
            <a:ext cx="6620005" cy="752496"/>
          </a:xfrm>
        </p:spPr>
        <p:txBody>
          <a:bodyPr>
            <a:noAutofit/>
          </a:bodyPr>
          <a:lstStyle/>
          <a:p>
            <a:r>
              <a:rPr lang="es-EC" sz="2800" b="1" dirty="0" smtClean="0"/>
              <a:t>Tipo de alojamiento utilizado por Turistas Nacionales</a:t>
            </a:r>
            <a:endParaRPr lang="es-EC" sz="28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649457"/>
              </p:ext>
            </p:extLst>
          </p:nvPr>
        </p:nvGraphicFramePr>
        <p:xfrm>
          <a:off x="166256" y="962227"/>
          <a:ext cx="8797637" cy="5711762"/>
        </p:xfrm>
        <a:graphic>
          <a:graphicData uri="http://schemas.openxmlformats.org/drawingml/2006/table">
            <a:tbl>
              <a:tblPr firstRow="1" firstCol="1" bandRow="1"/>
              <a:tblGrid>
                <a:gridCol w="1344144"/>
                <a:gridCol w="1344144"/>
                <a:gridCol w="1076887"/>
                <a:gridCol w="1089989"/>
                <a:gridCol w="1089989"/>
                <a:gridCol w="814871"/>
                <a:gridCol w="814871"/>
                <a:gridCol w="611371"/>
                <a:gridCol w="611371"/>
              </a:tblGrid>
              <a:tr h="0">
                <a:tc rowSpan="2" gridSpan="2"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5080" indent="-6350" algn="ctr">
                        <a:lnSpc>
                          <a:spcPct val="111000"/>
                        </a:lnSpc>
                        <a:spcAft>
                          <a:spcPts val="825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CUATRIMESTRE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-63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¿QUE TIPO DE ALOJAMIENTO UTILIZO EN SU ESTANCIA?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20320" marT="596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0640" marR="20320" marT="5969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" indent="-6350" algn="ctr">
                        <a:lnSpc>
                          <a:spcPct val="111000"/>
                        </a:lnSpc>
                        <a:spcAft>
                          <a:spcPts val="825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ALOJAMIENTO HOTELERO 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APARTAMENTO 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825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FAMILIA, AMIGOS 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825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 PERNOCTO EN LA CIUDAD 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OTROS 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 rowSpan="9">
                  <a:txBody>
                    <a:bodyPr/>
                    <a:lstStyle/>
                    <a:p>
                      <a:pPr marL="635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35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35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35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35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35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35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35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35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Cuál </a:t>
                      </a: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es la razón principal de su visita a la ciudad de Cuenca. 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20320" marT="596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Recreación, esparcimiento vacaciones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57,6%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4,3%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37,0%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1,1%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Visita a familiares o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amigos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11,3%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2,6%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85,5%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0,2%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0,4%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Negocios, actividades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profesionales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62,4%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11,1%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22,7%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3,5%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Congresos,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conferencias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82,8%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3,4%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10,3%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3,4%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Estudios, investigación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10,0%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37,3%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51,8%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0,9%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Tratamiento de salud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25,7%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5,9%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62,4%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5,9%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Motivos religiosos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3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33,3%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50,0%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16,7%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Compras o servicios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personales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37,2%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4,7%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46,5%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11,6%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Otros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61,5%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7,7%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23,1%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7,7%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</a:t>
                      </a:r>
                    </a:p>
                  </a:txBody>
                  <a:tcPr marL="40640" marR="20320" marT="596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0640" marR="20320" marT="596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33,9%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8,8%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54,6%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0,2%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2,4%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100,0%</a:t>
                      </a:r>
                    </a:p>
                  </a:txBody>
                  <a:tcPr marL="40640" marR="20320" marT="5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78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63236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Duración de la Estancia – </a:t>
            </a:r>
            <a:br>
              <a:rPr lang="es-ES" dirty="0" smtClean="0"/>
            </a:br>
            <a:r>
              <a:rPr lang="es-ES" dirty="0" smtClean="0"/>
              <a:t>Extranjeros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111223"/>
              </p:ext>
            </p:extLst>
          </p:nvPr>
        </p:nvGraphicFramePr>
        <p:xfrm>
          <a:off x="207819" y="1648692"/>
          <a:ext cx="8534400" cy="4322617"/>
        </p:xfrm>
        <a:graphic>
          <a:graphicData uri="http://schemas.openxmlformats.org/drawingml/2006/table">
            <a:tbl>
              <a:tblPr firstRow="1" firstCol="1" bandRow="1"/>
              <a:tblGrid>
                <a:gridCol w="2687316"/>
                <a:gridCol w="2687316"/>
                <a:gridCol w="1053256"/>
                <a:gridCol w="1053256"/>
                <a:gridCol w="1053256"/>
              </a:tblGrid>
              <a:tr h="682128">
                <a:tc rowSpan="2" gridSpan="2"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0640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Primer Cuatrimestre   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Segundo Cuatrimestre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Tercer Cuatrimestre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341888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DIAS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DIAS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DIAS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454752">
                <a:tc rowSpan="3"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Cuál es la razón principal de su visita a la ciudad de Cuenca. 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Recreación, esparcimiento vacaciones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8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Visita a familiares o amigos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75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Negocios, actividades profesionales 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186">
                <a:tc rowSpan="6"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0640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Congresos, conferencias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76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Estudios, investigación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 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8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Tratamiento de salud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76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Motivos religiosos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8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Compras o servicios personales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 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70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Otros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94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63236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Duración de la Estancia – </a:t>
            </a:r>
            <a:br>
              <a:rPr lang="es-ES" dirty="0" smtClean="0"/>
            </a:br>
            <a:r>
              <a:rPr lang="es-ES" dirty="0" smtClean="0"/>
              <a:t>Nacionales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660708"/>
              </p:ext>
            </p:extLst>
          </p:nvPr>
        </p:nvGraphicFramePr>
        <p:xfrm>
          <a:off x="706581" y="1593274"/>
          <a:ext cx="7952510" cy="4325459"/>
        </p:xfrm>
        <a:graphic>
          <a:graphicData uri="http://schemas.openxmlformats.org/drawingml/2006/table">
            <a:tbl>
              <a:tblPr firstRow="1" firstCol="1" bandRow="1"/>
              <a:tblGrid>
                <a:gridCol w="2457984"/>
                <a:gridCol w="2457984"/>
                <a:gridCol w="1036585"/>
                <a:gridCol w="1036585"/>
                <a:gridCol w="963372"/>
              </a:tblGrid>
              <a:tr h="507039">
                <a:tc rowSpan="2" gridSpan="2"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0640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Primer Cuatrimestre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Segundo Cuatrimestre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Tercer Cuatrimestre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381198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DIAS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DIAS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DIAS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377754">
                <a:tc rowSpan="3"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Cuál es la razón principal de su visita a la ciudad de Cuenca. 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Recreación, esparcimiento vacaciones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19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Visita a familiares o amigos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2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Negocios, actividades profesionales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680">
                <a:tc rowSpan="6"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0640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Congresos, conferencias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60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Estudios, investigación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19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Tratamiento de salud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60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Motivos religiosos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19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Compras o servicios personales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30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Otros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91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6088"/>
            <a:ext cx="6741695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Gasto Turístico Diario por Persona - Extranjeros</a:t>
            </a:r>
            <a:endParaRPr lang="es-ES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979770"/>
              </p:ext>
            </p:extLst>
          </p:nvPr>
        </p:nvGraphicFramePr>
        <p:xfrm>
          <a:off x="457199" y="1320653"/>
          <a:ext cx="8285019" cy="4795564"/>
        </p:xfrm>
        <a:graphic>
          <a:graphicData uri="http://schemas.openxmlformats.org/drawingml/2006/table">
            <a:tbl>
              <a:tblPr firstRow="1" firstCol="1" bandRow="1"/>
              <a:tblGrid>
                <a:gridCol w="2761671"/>
                <a:gridCol w="1380837"/>
                <a:gridCol w="1380837"/>
                <a:gridCol w="1380837"/>
                <a:gridCol w="1380837"/>
              </a:tblGrid>
              <a:tr h="578914">
                <a:tc gridSpan="2">
                  <a:txBody>
                    <a:bodyPr/>
                    <a:lstStyle/>
                    <a:p>
                      <a:pPr indent="-6350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Primer </a:t>
                      </a:r>
                      <a:endParaRPr lang="es-EC" sz="120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Cuatrimestre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Segundo Cuatrimestre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Tercer </a:t>
                      </a:r>
                      <a:endParaRPr lang="es-EC" sz="120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Cuatrimestre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499313">
                <a:tc rowSpan="3">
                  <a:txBody>
                    <a:bodyPr/>
                    <a:lstStyle/>
                    <a:p>
                      <a:pPr indent="-6350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Cuál es la razón principal de su visita a la ciudad de Cuenca. 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Recreación, esparcimiento vacaciones 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59,97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46,42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$49,50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31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Visita a familiares o amigos 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62,79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79,21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$32,00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31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Negocios, actividades profesionales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112,72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148,38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$67,67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493">
                <a:tc rowSpan="6">
                  <a:txBody>
                    <a:bodyPr/>
                    <a:lstStyle/>
                    <a:p>
                      <a:pPr indent="-6350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Congresos, conferencias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95,38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$16,88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4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Estudios, investigación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45,95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33,93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$101,17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4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Tratamiento de salud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2" action="ppaction://hlinkfile"/>
                        </a:rPr>
                        <a:t>12,17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8,33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$130,67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4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Motivos religiosos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21,88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11,82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$17,88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31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Compras o servicios personales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26,88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300,00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$105,00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9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Otros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47,5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87,50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$92,17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GLOBAL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53,92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79,51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$54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8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57200" y="233073"/>
            <a:ext cx="6741695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/>
              <a:t>Gasto Turístico Diario por Persona - Nacionales</a:t>
            </a:r>
            <a:endParaRPr lang="es-ES" b="1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211420"/>
              </p:ext>
            </p:extLst>
          </p:nvPr>
        </p:nvGraphicFramePr>
        <p:xfrm>
          <a:off x="734291" y="1265233"/>
          <a:ext cx="7938655" cy="4869103"/>
        </p:xfrm>
        <a:graphic>
          <a:graphicData uri="http://schemas.openxmlformats.org/drawingml/2006/table">
            <a:tbl>
              <a:tblPr firstRow="1" firstCol="1" bandRow="1"/>
              <a:tblGrid>
                <a:gridCol w="2646219"/>
                <a:gridCol w="1323109"/>
                <a:gridCol w="1323109"/>
                <a:gridCol w="1323109"/>
                <a:gridCol w="1323109"/>
              </a:tblGrid>
              <a:tr h="577378">
                <a:tc gridSpan="2">
                  <a:txBody>
                    <a:bodyPr/>
                    <a:lstStyle/>
                    <a:p>
                      <a:pPr indent="-6350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Primer Cuatrimestre USD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Segundo Cuatrimestre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USD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Tercer Cuatrimestre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USD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497988">
                <a:tc rowSpan="3">
                  <a:txBody>
                    <a:bodyPr/>
                    <a:lstStyle/>
                    <a:p>
                      <a:pPr indent="-6350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Cuál es la razón principal de su visita a la ciudad de Cuenca. 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Recreación, esparcimiento vacaciones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40,48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47,54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$35,00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98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Visita a familiares o amigos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31,35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29,36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$22,50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98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Negocios, actividades profesionales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69,88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104,98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$60,00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601">
                <a:tc rowSpan="6">
                  <a:txBody>
                    <a:bodyPr/>
                    <a:lstStyle/>
                    <a:p>
                      <a:pPr indent="-6350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Congresos, conferencias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77,93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75,96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$84,34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60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Estudios, investigación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18,64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32,36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$33,50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60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Tratamiento de salud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27,47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21,93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$18,00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60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Motivos religiosos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26,93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31,55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$32,50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98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Compras o servicios personales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29,97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61,39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$27,50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4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Otros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57,63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$33,75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GLOBAL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42,25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45,79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$36,7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65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619" y="950509"/>
            <a:ext cx="7096225" cy="510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90" y="904627"/>
            <a:ext cx="7091405" cy="516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4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091545" y="1167825"/>
            <a:ext cx="4052455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/>
              <a:t>Extranjeros</a:t>
            </a:r>
          </a:p>
          <a:p>
            <a:endParaRPr lang="es-ES" b="1" dirty="0"/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3" y="193964"/>
            <a:ext cx="5281641" cy="3200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8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14" y="3643754"/>
            <a:ext cx="5281640" cy="3200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4456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810989" y="1179658"/>
            <a:ext cx="4052455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/>
              <a:t>Extranjeros</a:t>
            </a:r>
          </a:p>
          <a:p>
            <a:endParaRPr lang="es-ES" b="1" dirty="0"/>
          </a:p>
        </p:txBody>
      </p:sp>
      <p:pic>
        <p:nvPicPr>
          <p:cNvPr id="9" name="8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4" y="75476"/>
            <a:ext cx="5187256" cy="33513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1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618" y="3546764"/>
            <a:ext cx="5413666" cy="331123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493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240480" y="1223243"/>
            <a:ext cx="4052455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/>
              <a:t>Extranjeros</a:t>
            </a:r>
          </a:p>
          <a:p>
            <a:endParaRPr lang="es-ES" b="1" dirty="0"/>
          </a:p>
        </p:txBody>
      </p:sp>
      <p:pic>
        <p:nvPicPr>
          <p:cNvPr id="8" name="7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9" y="3713018"/>
            <a:ext cx="5289636" cy="31311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8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40" y="164092"/>
            <a:ext cx="5187256" cy="33513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6517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810989" y="1179658"/>
            <a:ext cx="4052455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/>
              <a:t>Extranjeros</a:t>
            </a:r>
          </a:p>
          <a:p>
            <a:endParaRPr lang="es-ES" b="1" dirty="0"/>
          </a:p>
        </p:txBody>
      </p:sp>
      <p:pic>
        <p:nvPicPr>
          <p:cNvPr id="7" name="6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1" y="290943"/>
            <a:ext cx="4740453" cy="32281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7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26" y="3616033"/>
            <a:ext cx="4740453" cy="32281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063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810989" y="1179658"/>
            <a:ext cx="4052455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/>
              <a:t>Extranjeros</a:t>
            </a:r>
          </a:p>
          <a:p>
            <a:endParaRPr lang="es-ES" b="1" dirty="0"/>
          </a:p>
        </p:txBody>
      </p:sp>
      <p:pic>
        <p:nvPicPr>
          <p:cNvPr id="7" name="6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84" y="210502"/>
            <a:ext cx="5202180" cy="30868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7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118" y="3459163"/>
            <a:ext cx="5187256" cy="335424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9489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212771" y="1223243"/>
            <a:ext cx="4052455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/>
              <a:t>Nacionales</a:t>
            </a:r>
          </a:p>
          <a:p>
            <a:endParaRPr lang="es-ES" b="1" dirty="0"/>
          </a:p>
        </p:txBody>
      </p:sp>
      <p:pic>
        <p:nvPicPr>
          <p:cNvPr id="7" name="6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3" y="188797"/>
            <a:ext cx="5450523" cy="32055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7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04" y="3546764"/>
            <a:ext cx="5450523" cy="32944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7946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420589" y="1179657"/>
            <a:ext cx="4052455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/>
              <a:t>Nacionales</a:t>
            </a:r>
          </a:p>
          <a:p>
            <a:endParaRPr lang="es-ES" b="1" dirty="0"/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1" y="141749"/>
            <a:ext cx="5287557" cy="32803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9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66" y="3549967"/>
            <a:ext cx="5287557" cy="33080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6841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091545" y="1179658"/>
            <a:ext cx="4052455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/>
              <a:t>Nacionales</a:t>
            </a:r>
          </a:p>
          <a:p>
            <a:endParaRPr lang="es-ES" b="1" dirty="0"/>
          </a:p>
        </p:txBody>
      </p:sp>
      <p:pic>
        <p:nvPicPr>
          <p:cNvPr id="7" name="6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9" y="180110"/>
            <a:ext cx="5321127" cy="33389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7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13" y="3685309"/>
            <a:ext cx="5321127" cy="306185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2321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417127" y="1179658"/>
            <a:ext cx="4052455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/>
              <a:t>Nacionales</a:t>
            </a:r>
          </a:p>
          <a:p>
            <a:endParaRPr lang="es-ES" b="1" dirty="0"/>
          </a:p>
        </p:txBody>
      </p:sp>
      <p:pic>
        <p:nvPicPr>
          <p:cNvPr id="7" name="6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7" y="189692"/>
            <a:ext cx="5225560" cy="32046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7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440" y="3616036"/>
            <a:ext cx="5225560" cy="32419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5327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417127" y="1179658"/>
            <a:ext cx="4052455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/>
              <a:t>Nacionales</a:t>
            </a:r>
          </a:p>
          <a:p>
            <a:endParaRPr lang="es-ES" b="1" dirty="0"/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999" y="3532909"/>
            <a:ext cx="5751368" cy="33112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8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5" y="156108"/>
            <a:ext cx="5751368" cy="32521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75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5063" cy="1143000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Objetivos del Estudio de Demanda</a:t>
            </a:r>
            <a:endParaRPr lang="es-EC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3100" dirty="0" smtClean="0"/>
              <a:t>Caracterizar </a:t>
            </a:r>
            <a:r>
              <a:rPr lang="es-ES" sz="3100" dirty="0"/>
              <a:t>al turista nacional y extranjero, enfatizando factores económicos, demográficos y sociales. </a:t>
            </a:r>
          </a:p>
          <a:p>
            <a:r>
              <a:rPr lang="es-ES" sz="3100" dirty="0" smtClean="0"/>
              <a:t>Determinar </a:t>
            </a:r>
            <a:r>
              <a:rPr lang="es-ES" sz="3100" dirty="0"/>
              <a:t>las características de la estancia, entre las que están: motivo de la visita, duración de la misma, tipo de alojamiento, medio de transporte utilizado, actividades realizadas y destinos visitados.</a:t>
            </a:r>
          </a:p>
          <a:p>
            <a:r>
              <a:rPr lang="es-ES" sz="3100" dirty="0" smtClean="0"/>
              <a:t>Estimar </a:t>
            </a:r>
            <a:r>
              <a:rPr lang="es-ES" sz="3100" dirty="0"/>
              <a:t>el gasto </a:t>
            </a:r>
            <a:r>
              <a:rPr lang="es-ES" sz="3100" dirty="0" smtClean="0"/>
              <a:t>turístico, </a:t>
            </a:r>
            <a:r>
              <a:rPr lang="es-ES" sz="3100" dirty="0"/>
              <a:t>y a partir de esto tener una aproximación al impacto económico que los ingresos por la actividad turística generan en el Cantón.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3178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74516" y="223694"/>
            <a:ext cx="4052455" cy="11430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/>
              <a:t>Disposición a retornar </a:t>
            </a:r>
          </a:p>
          <a:p>
            <a:r>
              <a:rPr lang="es-ES" b="1" dirty="0" smtClean="0"/>
              <a:t>Extranjeros</a:t>
            </a:r>
          </a:p>
          <a:p>
            <a:endParaRPr lang="es-ES" b="1" dirty="0"/>
          </a:p>
        </p:txBody>
      </p:sp>
      <p:pic>
        <p:nvPicPr>
          <p:cNvPr id="4" name="Picture 59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7" y="1316181"/>
            <a:ext cx="8194966" cy="422563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8969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74516" y="223694"/>
            <a:ext cx="4052455" cy="1143000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/>
              <a:t>Disposición a recomendar el Destino </a:t>
            </a:r>
          </a:p>
          <a:p>
            <a:r>
              <a:rPr lang="es-ES" b="1" dirty="0" smtClean="0"/>
              <a:t>Extranjeros</a:t>
            </a:r>
          </a:p>
          <a:p>
            <a:endParaRPr lang="es-ES" b="1" dirty="0"/>
          </a:p>
        </p:txBody>
      </p:sp>
      <p:pic>
        <p:nvPicPr>
          <p:cNvPr id="5" name="Picture 59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6" y="1440873"/>
            <a:ext cx="8194968" cy="432261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0620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74516" y="223694"/>
            <a:ext cx="4052455" cy="11430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/>
              <a:t>Disposición a retornar </a:t>
            </a:r>
          </a:p>
          <a:p>
            <a:r>
              <a:rPr lang="es-ES" b="1" dirty="0" smtClean="0"/>
              <a:t>Nacionales </a:t>
            </a:r>
          </a:p>
          <a:p>
            <a:endParaRPr lang="es-ES" b="1" dirty="0"/>
          </a:p>
        </p:txBody>
      </p:sp>
      <p:pic>
        <p:nvPicPr>
          <p:cNvPr id="4" name="Picture 1069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6" y="1149925"/>
            <a:ext cx="8194968" cy="486294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6656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74516" y="223694"/>
            <a:ext cx="4052455" cy="1143000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/>
              <a:t>Disposición a recomendar el Destino </a:t>
            </a:r>
          </a:p>
          <a:p>
            <a:r>
              <a:rPr lang="es-ES" b="1" dirty="0" smtClean="0"/>
              <a:t>Nacionales </a:t>
            </a:r>
          </a:p>
          <a:p>
            <a:endParaRPr lang="es-ES" b="1" dirty="0"/>
          </a:p>
        </p:txBody>
      </p:sp>
      <p:pic>
        <p:nvPicPr>
          <p:cNvPr id="6" name="Picture 654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6" y="1496290"/>
            <a:ext cx="8194968" cy="450272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8758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953" y="932858"/>
            <a:ext cx="7098518" cy="516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5116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Objetivos del Estudio de Oferta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S" dirty="0"/>
              <a:t>Estimar la tarifa promedio por </a:t>
            </a:r>
            <a:r>
              <a:rPr lang="es-US" dirty="0" smtClean="0"/>
              <a:t>habitación.</a:t>
            </a:r>
            <a:endParaRPr lang="es-EC" dirty="0"/>
          </a:p>
          <a:p>
            <a:r>
              <a:rPr lang="es-US" dirty="0" smtClean="0"/>
              <a:t>Estimar el porcentaje de ocupación del destino.</a:t>
            </a:r>
          </a:p>
          <a:p>
            <a:r>
              <a:rPr lang="es-US" dirty="0" smtClean="0"/>
              <a:t>Estimar la rentabilidad (Índice </a:t>
            </a:r>
            <a:r>
              <a:rPr lang="es-US" dirty="0" err="1" smtClean="0"/>
              <a:t>RevPar</a:t>
            </a:r>
            <a:r>
              <a:rPr lang="es-US" dirty="0" smtClean="0"/>
              <a:t>) de los servicios de alojamiento.</a:t>
            </a:r>
            <a:endParaRPr lang="es-EC" dirty="0"/>
          </a:p>
          <a:p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347950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143000"/>
          </a:xfrm>
        </p:spPr>
        <p:txBody>
          <a:bodyPr/>
          <a:lstStyle/>
          <a:p>
            <a:r>
              <a:rPr lang="es-ES" b="1" dirty="0" smtClean="0"/>
              <a:t>Metodología Utilizada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US" dirty="0"/>
              <a:t>En esta parte del Estudio se levantó información en los establecimientos de alojamiento de la zona urbana. </a:t>
            </a:r>
            <a:endParaRPr lang="es-US" dirty="0" smtClean="0"/>
          </a:p>
          <a:p>
            <a:r>
              <a:rPr lang="es-US" dirty="0" smtClean="0"/>
              <a:t>Con la finalidad de homologar información, el diseño de la encuesta se basa en la encuesta levantada por el Ministerio de Turismo. </a:t>
            </a:r>
            <a:endParaRPr lang="es-US" dirty="0"/>
          </a:p>
          <a:p>
            <a:r>
              <a:rPr lang="es-US" dirty="0" smtClean="0"/>
              <a:t>Se </a:t>
            </a:r>
            <a:r>
              <a:rPr lang="es-US" dirty="0"/>
              <a:t>recibió un catastro de parte de la Fundación Turismo para Cuenca que contenía la información de establecimientos turísticos. </a:t>
            </a:r>
            <a:endParaRPr lang="es-EC" dirty="0"/>
          </a:p>
          <a:p>
            <a:pPr marL="0" indent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7061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143000"/>
          </a:xfrm>
        </p:spPr>
        <p:txBody>
          <a:bodyPr/>
          <a:lstStyle/>
          <a:p>
            <a:r>
              <a:rPr lang="es-ES" b="1" dirty="0" smtClean="0"/>
              <a:t>Metodología Utilizada</a:t>
            </a:r>
            <a:endParaRPr lang="es-EC" b="1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687536"/>
              </p:ext>
            </p:extLst>
          </p:nvPr>
        </p:nvGraphicFramePr>
        <p:xfrm>
          <a:off x="775855" y="2064327"/>
          <a:ext cx="7703127" cy="28678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05322"/>
                <a:gridCol w="1797805"/>
              </a:tblGrid>
              <a:tr h="399047">
                <a:tc>
                  <a:txBody>
                    <a:bodyPr/>
                    <a:lstStyle/>
                    <a:p>
                      <a:pPr marL="254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Total Catastro  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73025" marT="0" marB="0"/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216 -143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73025" marT="0" marB="0"/>
                </a:tc>
              </a:tr>
              <a:tr h="822948">
                <a:tc>
                  <a:txBody>
                    <a:bodyPr/>
                    <a:lstStyle/>
                    <a:p>
                      <a:pPr marL="254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Establecimientos aptos para aplicación de encuesta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73025" marT="0" marB="0"/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202 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73025" marT="0" marB="0"/>
                </a:tc>
              </a:tr>
              <a:tr h="1246849">
                <a:tc>
                  <a:txBody>
                    <a:bodyPr/>
                    <a:lstStyle/>
                    <a:p>
                      <a:pPr marL="254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Establecimientos que recibieron la información a contestar durante los seis meses 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73025" marT="0" marB="0"/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120 a 137 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73025" marT="0" marB="0"/>
                </a:tc>
              </a:tr>
              <a:tr h="399047">
                <a:tc>
                  <a:txBody>
                    <a:bodyPr/>
                    <a:lstStyle/>
                    <a:p>
                      <a:pPr marL="254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Establecimientos que brindaron información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73025" marT="0" marB="0"/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69 a 101 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730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9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Resultados del Estudio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315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48029"/>
              </p:ext>
            </p:extLst>
          </p:nvPr>
        </p:nvGraphicFramePr>
        <p:xfrm>
          <a:off x="193966" y="1787236"/>
          <a:ext cx="8797630" cy="2826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2485"/>
                <a:gridCol w="591055"/>
                <a:gridCol w="591055"/>
                <a:gridCol w="591055"/>
                <a:gridCol w="591055"/>
                <a:gridCol w="591055"/>
                <a:gridCol w="591055"/>
                <a:gridCol w="591055"/>
                <a:gridCol w="591055"/>
                <a:gridCol w="591055"/>
                <a:gridCol w="591055"/>
                <a:gridCol w="591055"/>
                <a:gridCol w="591055"/>
                <a:gridCol w="852485"/>
              </a:tblGrid>
              <a:tr h="94210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 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ENE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FEB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MAR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ABR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MAY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JUN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JUL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AGO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SEP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OCT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NOV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DIC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 smtClean="0">
                          <a:effectLst/>
                        </a:rPr>
                        <a:t>PROM. </a:t>
                      </a:r>
                      <a:r>
                        <a:rPr lang="es-EC" sz="1600" b="1" u="none" strike="noStrike" dirty="0">
                          <a:effectLst/>
                        </a:rPr>
                        <a:t>ANUAL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7105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% OCC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43,20%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44,60%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43,00%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32,90%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22,50%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23,00%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34,10%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44,00%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30,80%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29,40%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44,90%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24,20%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34,72%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4210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TARIFA </a:t>
                      </a:r>
                      <a:r>
                        <a:rPr lang="es-EC" sz="1400" b="1" u="none" strike="noStrike" dirty="0" smtClean="0">
                          <a:effectLst/>
                        </a:rPr>
                        <a:t>PROM.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$ 35,17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$ 35,43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$ 34,42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$ 34,00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$ 31,91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$ 33,34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$ 32,58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$ 30,68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$ 33,53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$ 37,35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$ 33,39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$ 32,88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$ 33,72 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7105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REVPAR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$ 13,00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$ 16,00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$ 13,00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$ 10,00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$ 9,00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$ 9,00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$ 9,00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$ 12,00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$ 6,00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$ 15,00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$ 16,00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$ 13,00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$ 11,75 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14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8484" cy="1143000"/>
          </a:xfrm>
        </p:spPr>
        <p:txBody>
          <a:bodyPr>
            <a:normAutofit/>
          </a:bodyPr>
          <a:lstStyle/>
          <a:p>
            <a:r>
              <a:rPr lang="es-ES" b="1" dirty="0" smtClean="0"/>
              <a:t>La Población de Estudio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 smtClean="0"/>
              <a:t>Las </a:t>
            </a:r>
            <a:r>
              <a:rPr lang="es-ES" dirty="0"/>
              <a:t>personas que viajan por placer o por razones de familia, salud, etc. (Incluso los nacionales que tienen su residencia permanente en el extranjero).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Las </a:t>
            </a:r>
            <a:r>
              <a:rPr lang="es-ES" dirty="0"/>
              <a:t>personas que acuden a una reunión o a una asignación, cualquiera que fuere la naturaleza de ésta. (Científica, administrativa, diplomática, religiosa, etc.) 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Las </a:t>
            </a:r>
            <a:r>
              <a:rPr lang="es-ES" dirty="0"/>
              <a:t>personas en viaje de negocios (incluidos empleados de las empresas comerciales e industriales que acuden a la ciudad a instalar maquinaria, brindar capacitación y otros)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Los </a:t>
            </a:r>
            <a:r>
              <a:rPr lang="es-ES" dirty="0"/>
              <a:t>estudiantes o jóvenes que residen fuera de la ciudad, así como también los que acuden a realizar trabajos temporales o estudios cortos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Los </a:t>
            </a:r>
            <a:r>
              <a:rPr lang="es-ES" dirty="0"/>
              <a:t>viajeros que visitan a la ciudad en tránsito al menos durante 24 horas.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Los </a:t>
            </a:r>
            <a:r>
              <a:rPr lang="es-ES" dirty="0"/>
              <a:t>tripulantes de medios de transporte interprovinciales e </a:t>
            </a:r>
            <a:r>
              <a:rPr lang="es-ES" dirty="0" smtClean="0"/>
              <a:t>inter cantonales</a:t>
            </a:r>
            <a:r>
              <a:rPr lang="es-E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Los </a:t>
            </a:r>
            <a:r>
              <a:rPr lang="es-ES" dirty="0"/>
              <a:t>músicos o los artistas que hacen escala de gira en la ciudad.</a:t>
            </a:r>
          </a:p>
          <a:p>
            <a:pPr marL="514350" indent="-514350">
              <a:buFont typeface="+mj-lt"/>
              <a:buAutoNum type="arabicPeriod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004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5116" cy="1143000"/>
          </a:xfrm>
        </p:spPr>
        <p:txBody>
          <a:bodyPr>
            <a:normAutofit/>
          </a:bodyPr>
          <a:lstStyle/>
          <a:p>
            <a:r>
              <a:rPr lang="es-ES" b="1" dirty="0" err="1" smtClean="0"/>
              <a:t>RevPar</a:t>
            </a:r>
            <a:r>
              <a:rPr lang="es-ES" b="1" dirty="0" smtClean="0"/>
              <a:t> por categoría</a:t>
            </a:r>
            <a:endParaRPr lang="es-EC" b="1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32062"/>
              </p:ext>
            </p:extLst>
          </p:nvPr>
        </p:nvGraphicFramePr>
        <p:xfrm>
          <a:off x="235522" y="1302330"/>
          <a:ext cx="8756082" cy="4793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8457"/>
                <a:gridCol w="588264"/>
                <a:gridCol w="588264"/>
                <a:gridCol w="588264"/>
                <a:gridCol w="588264"/>
                <a:gridCol w="588264"/>
                <a:gridCol w="588264"/>
                <a:gridCol w="588264"/>
                <a:gridCol w="588264"/>
                <a:gridCol w="588264"/>
                <a:gridCol w="588264"/>
                <a:gridCol w="588264"/>
                <a:gridCol w="588264"/>
                <a:gridCol w="848457"/>
              </a:tblGrid>
              <a:tr h="50459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 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ENE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FEB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MAR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ABR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MAY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JUN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JUL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AGO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SEP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OCT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NOV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DIC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PROMEDIO ANUAL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50459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CINCO ESTRELLAS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$ 48,00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$ 58,00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$ 50,00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$ 45,00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$ 37,00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$ 42,00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$ 58,00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$ 51,00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$ 39,00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$ 58,00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$ 71,00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$ 54,00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$ 50,92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50459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CUATRO ESTRELLAS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$ 22,00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$ 22,00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$ 21,00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$ 19,00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$ 22,00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$ 21,00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$ 21,00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$ 25,00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$ 9,00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$ 25,00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$ 30,00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$ 26,00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$ 21,92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50459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TRES ESTRELLAS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$ 5,00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$ 13,00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$ 6,00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$ 4,00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$ 3,00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$ 3,00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$ 4,00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$ 10,00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$ 3,00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$ 8,00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$ 22,00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$ 13,00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$ 7,83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50459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DOS ESTRELLAS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$ 1,00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$ 2,00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$ 2,00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$ 4,00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$ 3,00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$ 3,00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$ 6,00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$ 6,00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$ 4,00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$ 13,00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$ 16,00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$ 13,00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$ 6,08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75689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HOSTAL TRES ESTRELLAS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$ 13,00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$ 16,00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$ 13,00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$ 6,00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$ 4,00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$ 5,00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$ 7,00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$ 8,00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$ 6,00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$ 11,00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$ 12,00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$ 11,00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$ 9,33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75689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HOSTAL DOS ESTRELLAS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$ 5,00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$ 6,00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$ 5,00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$ 5,00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$ 4,00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$ 4,00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$ 3,00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$ 6,00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$ 3,00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$ 5,00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$ 5,00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$ 7,00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$ 4,83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75689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HOSTAL UNA  </a:t>
                      </a:r>
                      <a:r>
                        <a:rPr lang="es-EC" sz="1400" b="1" u="none" strike="noStrike" dirty="0" smtClean="0">
                          <a:effectLst/>
                        </a:rPr>
                        <a:t>ESTRELLA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$ 4,00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$ 6,00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$ 7,00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$ 16,00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$ 13,00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$ 17,00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$ 5,00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$ 4,00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$ 1,00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$ 13,00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$ 7,00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$ 5,00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$ 8,17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81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68432" cy="1143000"/>
          </a:xfrm>
        </p:spPr>
        <p:txBody>
          <a:bodyPr/>
          <a:lstStyle/>
          <a:p>
            <a:r>
              <a:rPr lang="es-ES" b="1" dirty="0" smtClean="0"/>
              <a:t>Metodología Utilizada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Método de Muestreo por Conglomerados Unietápico.</a:t>
            </a:r>
          </a:p>
          <a:p>
            <a:r>
              <a:rPr lang="es-ES" dirty="0" smtClean="0"/>
              <a:t>Se emplea </a:t>
            </a:r>
            <a:r>
              <a:rPr lang="es-ES" dirty="0"/>
              <a:t>para reducir el costo de realizar un muestreo de una población dispersa en una gran área geográfica. </a:t>
            </a:r>
            <a:r>
              <a:rPr lang="es-ES" dirty="0" smtClean="0"/>
              <a:t>El </a:t>
            </a:r>
            <a:r>
              <a:rPr lang="es-ES" dirty="0"/>
              <a:t>conglomerado es más económico visitar los elementos del conglomerado que elementos dispersos</a:t>
            </a:r>
            <a:r>
              <a:rPr lang="es-ES" dirty="0" smtClean="0"/>
              <a:t>.</a:t>
            </a:r>
          </a:p>
          <a:p>
            <a:r>
              <a:rPr lang="es-ES" dirty="0"/>
              <a:t>Se emplea </a:t>
            </a:r>
            <a:r>
              <a:rPr lang="es-ES" dirty="0" smtClean="0"/>
              <a:t>subdividiendo </a:t>
            </a:r>
            <a:r>
              <a:rPr lang="es-ES" dirty="0"/>
              <a:t>el área en unidades pequeñas, </a:t>
            </a:r>
            <a:r>
              <a:rPr lang="es-ES" dirty="0" smtClean="0"/>
              <a:t>(unidades de transporte interprovincial o aviones). Éstas </a:t>
            </a:r>
            <a:r>
              <a:rPr lang="es-ES" dirty="0"/>
              <a:t>se conocen como unidades primarias. </a:t>
            </a:r>
            <a:endParaRPr lang="es-ES" dirty="0" smtClean="0"/>
          </a:p>
          <a:p>
            <a:r>
              <a:rPr lang="es-ES" dirty="0" smtClean="0"/>
              <a:t>Se hace una selección aleatoria de las unidades primarias y se ejecuta un barrido dentro de la misma para maximizar la recolección de información.</a:t>
            </a:r>
          </a:p>
          <a:p>
            <a:r>
              <a:rPr lang="es-ES" dirty="0" smtClean="0"/>
              <a:t>Adicionalmente se ejecuta un muestreo no probabilístico en los establecimientos hoteleros para capturar información de los turistas que vienen en vehículos particulares.</a:t>
            </a:r>
            <a:endParaRPr lang="es-EC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65682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143000"/>
          </a:xfrm>
        </p:spPr>
        <p:txBody>
          <a:bodyPr/>
          <a:lstStyle/>
          <a:p>
            <a:r>
              <a:rPr lang="es-ES" b="1" dirty="0" smtClean="0"/>
              <a:t>Lugar de Relevamiento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En </a:t>
            </a:r>
            <a:r>
              <a:rPr lang="es-ES" dirty="0"/>
              <a:t>el instante en el que los Turistas alojados en los establecimientos hoteleros de la ciudad realicen su </a:t>
            </a:r>
            <a:r>
              <a:rPr lang="es-ES" dirty="0" smtClean="0"/>
              <a:t>registro de salida.</a:t>
            </a:r>
            <a:endParaRPr lang="es-ES" dirty="0"/>
          </a:p>
          <a:p>
            <a:r>
              <a:rPr lang="es-ES" dirty="0" smtClean="0"/>
              <a:t>Cuando </a:t>
            </a:r>
            <a:r>
              <a:rPr lang="es-ES" dirty="0"/>
              <a:t>los Turistas </a:t>
            </a:r>
            <a:r>
              <a:rPr lang="es-ES" dirty="0" smtClean="0"/>
              <a:t>abandonan </a:t>
            </a:r>
            <a:r>
              <a:rPr lang="es-ES" dirty="0"/>
              <a:t>la ciudad en transporte aéreo o público terrestre.  En este momento se excluye a todos aquellos a quienes ya se les aplicó la encuesta, con la finalidad de no caer en un error de doble contabilidad.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5589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/>
              <a:t>Resultados del Estudio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36602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3569</TotalTime>
  <Words>1926</Words>
  <Application>Microsoft Office PowerPoint</Application>
  <PresentationFormat>Presentación en pantalla (4:3)</PresentationFormat>
  <Paragraphs>658</Paragraphs>
  <Slides>60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61" baseType="lpstr">
      <vt:lpstr>Tema de Office</vt:lpstr>
      <vt:lpstr>Presentación de PowerPoint</vt:lpstr>
      <vt:lpstr>Presentación de PowerPoint</vt:lpstr>
      <vt:lpstr>Análisis de la Demanda y Oferta Turísticas en la Ciudad de Cuenca 3er Boletín 2016</vt:lpstr>
      <vt:lpstr>Presentación de PowerPoint</vt:lpstr>
      <vt:lpstr>Objetivos del Estudio de Demanda</vt:lpstr>
      <vt:lpstr>La Población de Estudio</vt:lpstr>
      <vt:lpstr>Metodología Utilizada</vt:lpstr>
      <vt:lpstr>Lugar de Relevamiento</vt:lpstr>
      <vt:lpstr>Resultados del Estudio</vt:lpstr>
      <vt:lpstr>Presentación de PowerPoint</vt:lpstr>
      <vt:lpstr>Presentación de PowerPoint</vt:lpstr>
      <vt:lpstr>Procedencia del Turista Extranjero</vt:lpstr>
      <vt:lpstr>Procedencia del Turista Nacional</vt:lpstr>
      <vt:lpstr>Distribución de la Edad del Turista Extranjero en la Ciudad de Cuenca</vt:lpstr>
      <vt:lpstr>Distribución de la Edad del Turista Nacional en la Ciudad de Cuenca</vt:lpstr>
      <vt:lpstr>Estado Civil Turistas Extranjeros</vt:lpstr>
      <vt:lpstr>Estado Civil Turistas Nacionales</vt:lpstr>
      <vt:lpstr>Nivel de Instrucción del Turista Extranjero que visita la ciudad de Cuenca</vt:lpstr>
      <vt:lpstr>Nivel de Instrucción del Turista Nacional que visita la ciudad de Cuenca</vt:lpstr>
      <vt:lpstr>Profesión del Turista Extranjero que visita la ciudad de Cuenca</vt:lpstr>
      <vt:lpstr>Profesión del Turista Nacional que visita la Ciudad de Cuenca</vt:lpstr>
      <vt:lpstr>Presentación de PowerPoint</vt:lpstr>
      <vt:lpstr>Razón Principal del Turista Extranjero para venir a la Ciudad de Cuenca </vt:lpstr>
      <vt:lpstr>Razón Principal del Turista Nacional para venir a la Ciudad de Cuenca </vt:lpstr>
      <vt:lpstr>Motivación para la Elección del Destino Cuenca Extranjeros</vt:lpstr>
      <vt:lpstr>Motivación para la Elección del Destino Cuenca – Nacionales </vt:lpstr>
      <vt:lpstr>Presentación de PowerPoint</vt:lpstr>
      <vt:lpstr>Presentación de PowerPoint</vt:lpstr>
      <vt:lpstr>Presentación de PowerPoint</vt:lpstr>
      <vt:lpstr>Presentación de PowerPoint</vt:lpstr>
      <vt:lpstr>Con quien viaja el Turista extranjero  que viene al a Ciudad de Cuenca</vt:lpstr>
      <vt:lpstr>Con quien viaja el Turista nacional  que viene al a Ciudad de Cuenca</vt:lpstr>
      <vt:lpstr>Tipo de alojamiento utilizado por Turistas Extranjeros</vt:lpstr>
      <vt:lpstr>Tipo de alojamiento utilizado por Turistas Nacionales</vt:lpstr>
      <vt:lpstr>Duración de la Estancia –  Extranjeros</vt:lpstr>
      <vt:lpstr>Duración de la Estancia –  Nacionales</vt:lpstr>
      <vt:lpstr>Gasto Turístico Diario por Persona - Extranjeros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Objetivos del Estudio de Oferta</vt:lpstr>
      <vt:lpstr>Metodología Utilizada</vt:lpstr>
      <vt:lpstr>Metodología Utilizada</vt:lpstr>
      <vt:lpstr>Resultados del Estudio</vt:lpstr>
      <vt:lpstr>Presentación de PowerPoint</vt:lpstr>
      <vt:lpstr>RevPar por categoría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Estructura del Boletín para el Estudio de Demanda Turística en el Cantón Cuenca y Resultados Preliminares</dc:title>
  <dc:creator>Patricio Cárdenas Jaramillo</dc:creator>
  <cp:lastModifiedBy>PROYECTOS</cp:lastModifiedBy>
  <cp:revision>82</cp:revision>
  <dcterms:created xsi:type="dcterms:W3CDTF">2016-05-12T14:22:20Z</dcterms:created>
  <dcterms:modified xsi:type="dcterms:W3CDTF">2017-02-02T17:08:52Z</dcterms:modified>
</cp:coreProperties>
</file>